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Questrial"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427"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26782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5" name="Shape 1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7" name="Shape 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5" name="Shape 1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2pPr>
            <a:lvl3pPr marL="914400" marR="0" lvl="2"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3pPr>
            <a:lvl4pPr marL="1371600" marR="0" lvl="3"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4pPr>
            <a:lvl5pPr marL="1828800" marR="0" lvl="4"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5pPr>
            <a:lvl6pPr marL="2286000" marR="0" lvl="5"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6pPr>
            <a:lvl7pPr marL="2743200" marR="0" lvl="6"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7pPr>
            <a:lvl8pPr marL="3200400" marR="0" lvl="7"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8pPr>
            <a:lvl9pPr marL="3657600" marR="0" lvl="8"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b="0" i="0" u="none" strike="noStrike" cap="none">
                <a:solidFill>
                  <a:srgbClr val="0C0C0C"/>
                </a:solidFill>
                <a:latin typeface="Questrial"/>
                <a:ea typeface="Questrial"/>
                <a:cs typeface="Questrial"/>
                <a:sym typeface="Questrial"/>
              </a:rPr>
              <a:t>‹#›</a:t>
            </a:fld>
            <a:endParaRPr lang="en-US" sz="1000" b="0" i="0" u="none" strike="noStrike" cap="none">
              <a:solidFill>
                <a:srgbClr val="0C0C0C"/>
              </a:solidFill>
              <a:latin typeface="Questrial"/>
              <a:ea typeface="Questrial"/>
              <a:cs typeface="Questrial"/>
              <a:sym typeface="Questrial"/>
            </a:endParaRPr>
          </a:p>
        </p:txBody>
      </p:sp>
      <p:cxnSp>
        <p:nvCxnSpPr>
          <p:cNvPr id="22" name="Shape 22"/>
          <p:cNvCxnSpPr/>
          <p:nvPr/>
        </p:nvCxnSpPr>
        <p:spPr>
          <a:xfrm rot="10800000">
            <a:off x="8386842" y="5264105"/>
            <a:ext cx="0" cy="914400"/>
          </a:xfrm>
          <a:prstGeom prst="straightConnector1">
            <a:avLst/>
          </a:prstGeom>
          <a:noFill/>
          <a:ln w="19050" cap="flat" cmpd="sng">
            <a:solidFill>
              <a:schemeClr val="accent1"/>
            </a:solidFill>
            <a:prstDash val="solid"/>
            <a:round/>
            <a:headEnd type="none" w="med" len="med"/>
            <a:tailEnd type="none" w="med" len="med"/>
          </a:ln>
        </p:spPr>
      </p:cxnSp>
      <p:sp>
        <p:nvSpPr>
          <p:cNvPr id="23" name="Shape 23"/>
          <p:cNvSpPr/>
          <p:nvPr/>
        </p:nvSpPr>
        <p:spPr>
          <a:xfrm>
            <a:off x="0" y="0"/>
            <a:ext cx="12192000" cy="4572000"/>
          </a:xfrm>
          <a:prstGeom prst="rect">
            <a:avLst/>
          </a:prstGeom>
          <a:blipFill rotWithShape="1">
            <a:blip r:embed="rId2">
              <a:alphaModFix/>
            </a:blip>
            <a:tile tx="-133350" ty="-6350" sx="50000" sy="50000" flip="none" algn="tl"/>
          </a:blip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3872484" y="-562356"/>
            <a:ext cx="4023360" cy="97200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81" name="Shape 81"/>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rot="5400000">
            <a:off x="7334250" y="2152650"/>
            <a:ext cx="5410200" cy="2628899"/>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rot="5400000">
            <a:off x="2076450" y="-323849"/>
            <a:ext cx="5410200" cy="7581899"/>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87" name="Shape 87"/>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cxnSp>
        <p:nvCxnSpPr>
          <p:cNvPr id="90" name="Shape 90"/>
          <p:cNvCxnSpPr/>
          <p:nvPr/>
        </p:nvCxnSpPr>
        <p:spPr>
          <a:xfrm rot="10800000">
            <a:off x="10058400" y="59262"/>
            <a:ext cx="0" cy="9144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1024126" y="2286000"/>
            <a:ext cx="4754879"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27" name="Shape 27"/>
          <p:cNvSpPr txBox="1">
            <a:spLocks noGrp="1"/>
          </p:cNvSpPr>
          <p:nvPr>
            <p:ph type="body" idx="2"/>
          </p:nvPr>
        </p:nvSpPr>
        <p:spPr>
          <a:xfrm>
            <a:off x="5989319" y="2286000"/>
            <a:ext cx="4754879"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28" name="Shape 28"/>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9" name="Shape 29"/>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b="0" i="0" u="none" strike="noStrike" cap="none">
                <a:solidFill>
                  <a:srgbClr val="0C0C0C"/>
                </a:solidFill>
                <a:latin typeface="Questrial"/>
                <a:ea typeface="Questrial"/>
                <a:cs typeface="Questrial"/>
                <a:sym typeface="Questrial"/>
              </a:rPr>
              <a:t>‹#›</a:t>
            </a:fld>
            <a:endParaRPr lang="en-US" sz="1000" b="0" i="0" u="none" strike="noStrike" cap="none">
              <a:solidFill>
                <a:srgbClr val="0C0C0C"/>
              </a:solidFill>
              <a:latin typeface="Questrial"/>
              <a:ea typeface="Questrial"/>
              <a:cs typeface="Questrial"/>
              <a:sym typeface="Quest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1024128" y="2286000"/>
            <a:ext cx="9720072"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5" name="Shape 35"/>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b="0" i="0" u="none" strike="noStrike" cap="none">
                <a:solidFill>
                  <a:srgbClr val="0C0C0C"/>
                </a:solidFill>
                <a:latin typeface="Questrial"/>
                <a:ea typeface="Questrial"/>
                <a:cs typeface="Questrial"/>
                <a:sym typeface="Questrial"/>
              </a:rPr>
              <a:t>‹#›</a:t>
            </a:fld>
            <a:endParaRPr lang="en-US" sz="1000" b="0" i="0" u="none" strike="noStrike" cap="none">
              <a:solidFill>
                <a:srgbClr val="0C0C0C"/>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
        <p:nvSpPr>
          <p:cNvPr id="38" name="Shape 38"/>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9pPr>
          </a:lstStyle>
          <a:p>
            <a:endParaRPr/>
          </a:p>
        </p:txBody>
      </p:sp>
      <p:sp>
        <p:nvSpPr>
          <p:cNvPr id="44" name="Shape 44"/>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cxnSp>
        <p:nvCxnSpPr>
          <p:cNvPr id="47" name="Shape 47"/>
          <p:cNvCxnSpPr/>
          <p:nvPr/>
        </p:nvCxnSpPr>
        <p:spPr>
          <a:xfrm rot="10800000">
            <a:off x="8386842" y="5264105"/>
            <a:ext cx="0" cy="914400"/>
          </a:xfrm>
          <a:prstGeom prst="straightConnector1">
            <a:avLst/>
          </a:prstGeom>
          <a:noFill/>
          <a:ln w="19050" cap="flat" cmpd="sng">
            <a:solidFill>
              <a:schemeClr val="accent3"/>
            </a:solidFill>
            <a:prstDash val="solid"/>
            <a:round/>
            <a:headEnd type="none" w="med" len="med"/>
            <a:tailEnd type="none" w="med" len="med"/>
          </a:ln>
        </p:spPr>
      </p:cxnSp>
      <p:sp>
        <p:nvSpPr>
          <p:cNvPr id="48" name="Shape 48"/>
          <p:cNvSpPr/>
          <p:nvPr/>
        </p:nvSpPr>
        <p:spPr>
          <a:xfrm>
            <a:off x="0" y="0"/>
            <a:ext cx="12192000" cy="4572000"/>
          </a:xfrm>
          <a:prstGeom prst="rect">
            <a:avLst/>
          </a:prstGeom>
          <a:blipFill rotWithShape="1">
            <a:blip r:embed="rId2">
              <a:alphaModFix/>
            </a:blip>
            <a:tile tx="-133350" ty="-6350" sx="50000" sy="50000" flip="none" algn="tl"/>
          </a:blip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1024128" y="2179635"/>
            <a:ext cx="475487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2300" b="0" i="0" u="none" strike="noStrike" cap="none">
                <a:solidFill>
                  <a:schemeClr val="accent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2"/>
          </p:nvPr>
        </p:nvSpPr>
        <p:spPr>
          <a:xfrm>
            <a:off x="1024128" y="2967788"/>
            <a:ext cx="4754879" cy="33415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3"/>
          </p:nvPr>
        </p:nvSpPr>
        <p:spPr>
          <a:xfrm>
            <a:off x="5990887" y="2179635"/>
            <a:ext cx="475487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2300" b="0" i="0" u="none" strike="noStrike" cap="none">
                <a:solidFill>
                  <a:schemeClr val="accent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4"/>
          </p:nvPr>
        </p:nvSpPr>
        <p:spPr>
          <a:xfrm>
            <a:off x="5990887" y="2967788"/>
            <a:ext cx="4754879" cy="33415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024128" y="471508"/>
            <a:ext cx="4389119" cy="1737359"/>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4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5" name="Shape 65"/>
          <p:cNvSpPr txBox="1">
            <a:spLocks noGrp="1"/>
          </p:cNvSpPr>
          <p:nvPr>
            <p:ph type="body" idx="1"/>
          </p:nvPr>
        </p:nvSpPr>
        <p:spPr>
          <a:xfrm>
            <a:off x="5715000" y="822959"/>
            <a:ext cx="5678423" cy="5184648"/>
          </a:xfrm>
          <a:prstGeom prst="rect">
            <a:avLst/>
          </a:prstGeom>
          <a:noFill/>
          <a:ln>
            <a:noFill/>
          </a:ln>
        </p:spPr>
        <p:txBody>
          <a:bodyPr lIns="91425" tIns="91425" rIns="91425" bIns="91425" anchor="t" anchorCtr="0"/>
          <a:lstStyle>
            <a:lvl1pPr marL="91440" marR="0" lvl="0" indent="60960" algn="l" rtl="0">
              <a:lnSpc>
                <a:spcPct val="90000"/>
              </a:lnSpc>
              <a:spcBef>
                <a:spcPts val="1200"/>
              </a:spcBef>
              <a:spcAft>
                <a:spcPts val="200"/>
              </a:spcAft>
              <a:buClr>
                <a:schemeClr val="accent1"/>
              </a:buClr>
              <a:buSzPct val="100000"/>
              <a:buFont typeface="Questrial"/>
              <a:buChar char=" "/>
              <a:defRPr sz="2400" b="0" i="0" u="none" strike="noStrike" cap="none">
                <a:solidFill>
                  <a:schemeClr val="dk1"/>
                </a:solidFill>
                <a:latin typeface="Questrial"/>
                <a:ea typeface="Questrial"/>
                <a:cs typeface="Questrial"/>
                <a:sym typeface="Questrial"/>
              </a:defRPr>
            </a:lvl1pPr>
            <a:lvl2pPr marL="265176" marR="0" lvl="1" indent="-11175" algn="l" rtl="0">
              <a:lnSpc>
                <a:spcPct val="90000"/>
              </a:lnSpc>
              <a:spcBef>
                <a:spcPts val="200"/>
              </a:spcBef>
              <a:spcAft>
                <a:spcPts val="400"/>
              </a:spcAft>
              <a:buClr>
                <a:schemeClr val="accent1"/>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448056" marR="0" lvl="2" indent="-41655"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594360" marR="0" lvl="3" indent="-35559"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777240" marR="0" lvl="4" indent="-40640"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914400" marR="0" lvl="5" indent="-38100"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6pPr>
            <a:lvl7pPr marL="1060704" marR="0" lvl="6" indent="-44703"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7pPr>
            <a:lvl8pPr marL="1216152" marR="0" lvl="7" indent="-47752"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8pPr>
            <a:lvl9pPr marL="1362456" marR="0" lvl="8" indent="-41655"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9pPr>
          </a:lstStyle>
          <a:p>
            <a:endParaRPr/>
          </a:p>
        </p:txBody>
      </p:sp>
      <p:sp>
        <p:nvSpPr>
          <p:cNvPr id="66" name="Shape 66"/>
          <p:cNvSpPr txBox="1">
            <a:spLocks noGrp="1"/>
          </p:cNvSpPr>
          <p:nvPr>
            <p:ph type="body" idx="2"/>
          </p:nvPr>
        </p:nvSpPr>
        <p:spPr>
          <a:xfrm>
            <a:off x="1024128" y="2257506"/>
            <a:ext cx="4389119" cy="3762294"/>
          </a:xfrm>
          <a:prstGeom prst="rect">
            <a:avLst/>
          </a:prstGeom>
          <a:noFill/>
          <a:ln>
            <a:noFill/>
          </a:ln>
        </p:spPr>
        <p:txBody>
          <a:bodyPr lIns="91425" tIns="91425" rIns="91425" bIns="91425" anchor="t" anchorCtr="0"/>
          <a:lstStyle>
            <a:lvl1pPr marL="0" marR="0" lvl="0" indent="0" algn="l" rtl="0">
              <a:lnSpc>
                <a:spcPct val="108000"/>
              </a:lnSpc>
              <a:spcBef>
                <a:spcPts val="600"/>
              </a:spcBef>
              <a:spcAft>
                <a:spcPts val="200"/>
              </a:spcAft>
              <a:buClr>
                <a:schemeClr val="accent1"/>
              </a:buClr>
              <a:buFont typeface="Questrial"/>
              <a:buNone/>
              <a:defRPr sz="1600" b="0" i="0" u="none" strike="noStrike" cap="none">
                <a:solidFill>
                  <a:schemeClr val="dk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9pPr>
          </a:lstStyle>
          <a:p>
            <a:endParaRPr/>
          </a:p>
        </p:txBody>
      </p:sp>
      <p:sp>
        <p:nvSpPr>
          <p:cNvPr id="67" name="Shape 67"/>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a:spLocks noGrp="1"/>
          </p:cNvSpPr>
          <p:nvPr>
            <p:ph type="pic" idx="2"/>
          </p:nvPr>
        </p:nvSpPr>
        <p:spPr>
          <a:xfrm>
            <a:off x="0" y="0"/>
            <a:ext cx="12188951" cy="4572000"/>
          </a:xfrm>
          <a:prstGeom prst="rect">
            <a:avLst/>
          </a:prstGeom>
          <a:solidFill>
            <a:srgbClr val="C1DF87"/>
          </a:solid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9pPr>
          </a:lstStyle>
          <a:p>
            <a:endParaRPr/>
          </a:p>
        </p:txBody>
      </p:sp>
      <p:sp>
        <p:nvSpPr>
          <p:cNvPr id="73" name="Shape 73"/>
          <p:cNvSpPr txBox="1">
            <a:spLocks noGrp="1"/>
          </p:cNvSpPr>
          <p:nvPr>
            <p:ph type="body"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4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a:solidFill>
                  <a:srgbClr val="0C0C0C"/>
                </a:solidFill>
                <a:latin typeface="Questrial"/>
                <a:ea typeface="Questrial"/>
                <a:cs typeface="Questrial"/>
                <a:sym typeface="Questrial"/>
              </a:rPr>
              <a:t>‹#›</a:t>
            </a:fld>
            <a:endParaRPr lang="en-US" sz="1000">
              <a:solidFill>
                <a:srgbClr val="0C0C0C"/>
              </a:solidFill>
              <a:latin typeface="Questrial"/>
              <a:ea typeface="Questrial"/>
              <a:cs typeface="Questrial"/>
              <a:sym typeface="Questrial"/>
            </a:endParaRPr>
          </a:p>
        </p:txBody>
      </p:sp>
      <p:cxnSp>
        <p:nvCxnSpPr>
          <p:cNvPr id="77" name="Shape 77"/>
          <p:cNvCxnSpPr/>
          <p:nvPr/>
        </p:nvCxnSpPr>
        <p:spPr>
          <a:xfrm rot="10800000">
            <a:off x="8386842" y="5264105"/>
            <a:ext cx="0" cy="9144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024128" y="2286000"/>
            <a:ext cx="9720072"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000" b="0" i="0" u="none" strike="noStrike" cap="none">
                <a:solidFill>
                  <a:srgbClr val="0C0C0C"/>
                </a:solidFill>
                <a:latin typeface="Questrial"/>
                <a:ea typeface="Questrial"/>
                <a:cs typeface="Questrial"/>
                <a:sym typeface="Questrial"/>
              </a:rPr>
              <a:t>‹#›</a:t>
            </a:fld>
            <a:endParaRPr lang="en-US" sz="1000" b="0" i="0" u="none" strike="noStrike" cap="none">
              <a:solidFill>
                <a:srgbClr val="0C0C0C"/>
              </a:solidFill>
              <a:latin typeface="Questrial"/>
              <a:ea typeface="Questrial"/>
              <a:cs typeface="Questrial"/>
              <a:sym typeface="Questrial"/>
            </a:endParaRPr>
          </a:p>
        </p:txBody>
      </p:sp>
      <p:cxnSp>
        <p:nvCxnSpPr>
          <p:cNvPr id="15" name="Shape 15"/>
          <p:cNvCxnSpPr/>
          <p:nvPr/>
        </p:nvCxnSpPr>
        <p:spPr>
          <a:xfrm rot="10800000">
            <a:off x="762000" y="826324"/>
            <a:ext cx="0" cy="914400"/>
          </a:xfrm>
          <a:prstGeom prst="straightConnector1">
            <a:avLst/>
          </a:prstGeom>
          <a:noFill/>
          <a:ln w="19050"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gulfnews.com/news/uae/society/six-leaders-and-how-they-helped-shape-uae-1.1937162"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www.hraljournal.com/Page/15%20Gouher%20Ahmed.pdf" TargetMode="External"/><Relationship Id="rId4" Type="http://schemas.openxmlformats.org/officeDocument/2006/relationships/hyperlink" Target="http://www.uaeinteract.com/docs/UAE_honours_its_founding_father_/56332.ht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uae-embassy.org/about-uae/history"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google.com/search?hl=en&amp;site=imghp&amp;tbm=isch&amp;source=hp&amp;biw=1366&amp;bih=638&amp;q=constitution" TargetMode="External"/><Relationship Id="rId5" Type="http://schemas.openxmlformats.org/officeDocument/2006/relationships/hyperlink" Target="https://www.constituteproject.org/constitution/United_Arab_Emirates_2004.pdf" TargetMode="External"/><Relationship Id="rId4" Type="http://schemas.openxmlformats.org/officeDocument/2006/relationships/hyperlink" Target="http://www.whitehouse.gov/1600/constitution.%20Accessed%204%20June%20201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government.ae/en/about-the-uae/founders-of-the-unio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hyperlink" Target="http://www.uae-embassy.org/about-uae/histo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s://www.whitehouse.gov/1600/constitu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ctrTitle"/>
          </p:nvPr>
        </p:nvSpPr>
        <p:spPr>
          <a:xfrm>
            <a:off x="457200" y="4752303"/>
            <a:ext cx="7772400" cy="1670872"/>
          </a:xfrm>
          <a:prstGeom prst="rect">
            <a:avLst/>
          </a:prstGeom>
          <a:noFill/>
          <a:ln>
            <a:noFill/>
          </a:ln>
        </p:spPr>
        <p:txBody>
          <a:bodyPr lIns="91425" tIns="45700" rIns="91425" bIns="45700" anchor="ctr" anchorCtr="0">
            <a:noAutofit/>
          </a:bodyPr>
          <a:lstStyle/>
          <a:p>
            <a:pPr marL="0" marR="0" lvl="0" indent="0" algn="r" rtl="0">
              <a:lnSpc>
                <a:spcPct val="80000"/>
              </a:lnSpc>
              <a:spcBef>
                <a:spcPts val="0"/>
              </a:spcBef>
              <a:buClr>
                <a:srgbClr val="0C0C0C"/>
              </a:buClr>
              <a:buSzPct val="25000"/>
              <a:buFont typeface="Questrial"/>
              <a:buNone/>
            </a:pPr>
            <a:r>
              <a:rPr lang="en-US" sz="3000" b="0" i="0" u="none" strike="noStrike" cap="none">
                <a:solidFill>
                  <a:srgbClr val="0C0C0C"/>
                </a:solidFill>
                <a:latin typeface="Questrial"/>
                <a:ea typeface="Questrial"/>
                <a:cs typeface="Questrial"/>
                <a:sym typeface="Questrial"/>
              </a:rPr>
              <a:t>COMPARING THE UNITED STATES AND </a:t>
            </a:r>
            <a:br>
              <a:rPr lang="en-US" sz="3000" b="0" i="0" u="none" strike="noStrike" cap="none">
                <a:solidFill>
                  <a:srgbClr val="0C0C0C"/>
                </a:solidFill>
                <a:latin typeface="Questrial"/>
                <a:ea typeface="Questrial"/>
                <a:cs typeface="Questrial"/>
                <a:sym typeface="Questrial"/>
              </a:rPr>
            </a:br>
            <a:r>
              <a:rPr lang="en-US" sz="3000" b="0" i="0" u="none" strike="noStrike" cap="none">
                <a:solidFill>
                  <a:srgbClr val="0C0C0C"/>
                </a:solidFill>
                <a:latin typeface="Questrial"/>
                <a:ea typeface="Questrial"/>
                <a:cs typeface="Questrial"/>
                <a:sym typeface="Questrial"/>
              </a:rPr>
              <a:t>THE UNITED ARAB EMIRATES</a:t>
            </a:r>
            <a:br>
              <a:rPr lang="en-US" sz="3000" b="0" i="0" u="none" strike="noStrike" cap="none">
                <a:solidFill>
                  <a:srgbClr val="0C0C0C"/>
                </a:solidFill>
                <a:latin typeface="Questrial"/>
                <a:ea typeface="Questrial"/>
                <a:cs typeface="Questrial"/>
                <a:sym typeface="Questrial"/>
              </a:rPr>
            </a:br>
            <a:r>
              <a:rPr lang="en-US" sz="2400" b="0" i="1" u="none" strike="noStrike" cap="none">
                <a:solidFill>
                  <a:srgbClr val="0C0C0C"/>
                </a:solidFill>
                <a:latin typeface="Questrial"/>
                <a:ea typeface="Questrial"/>
                <a:cs typeface="Questrial"/>
                <a:sym typeface="Questrial"/>
              </a:rPr>
              <a:t>FOUNDING LEADERS AND DOCUMENTS</a:t>
            </a:r>
          </a:p>
        </p:txBody>
      </p:sp>
      <p:sp>
        <p:nvSpPr>
          <p:cNvPr id="96" name="Shape 96"/>
          <p:cNvSpPr txBox="1">
            <a:spLocks noGrp="1"/>
          </p:cNvSpPr>
          <p:nvPr>
            <p:ph type="subTitle" idx="1"/>
          </p:nvPr>
        </p:nvSpPr>
        <p:spPr>
          <a:xfrm>
            <a:off x="8610600" y="4960137"/>
            <a:ext cx="3200399" cy="146303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1800" b="0" i="0" u="none" strike="noStrike" cap="none">
                <a:solidFill>
                  <a:srgbClr val="0C0C0C"/>
                </a:solidFill>
                <a:latin typeface="Questrial"/>
                <a:ea typeface="Questrial"/>
                <a:cs typeface="Questrial"/>
                <a:sym typeface="Questrial"/>
              </a:rPr>
              <a:t>Lindsay Bowman</a:t>
            </a:r>
          </a:p>
          <a:p>
            <a:pPr marL="0" marR="0" lvl="0" indent="0" algn="l" rtl="0">
              <a:lnSpc>
                <a:spcPct val="100000"/>
              </a:lnSpc>
              <a:spcBef>
                <a:spcPts val="200"/>
              </a:spcBef>
              <a:spcAft>
                <a:spcPts val="0"/>
              </a:spcAft>
              <a:buClr>
                <a:schemeClr val="accent1"/>
              </a:buClr>
              <a:buSzPct val="25000"/>
              <a:buFont typeface="Questrial"/>
              <a:buNone/>
            </a:pPr>
            <a:r>
              <a:rPr lang="en-US" sz="1800" b="0" i="0" u="none" strike="noStrike" cap="none">
                <a:solidFill>
                  <a:srgbClr val="0C0C0C"/>
                </a:solidFill>
                <a:latin typeface="Questrial"/>
                <a:ea typeface="Questrial"/>
                <a:cs typeface="Questrial"/>
                <a:sym typeface="Questrial"/>
              </a:rPr>
              <a:t>Harrisburg Academy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5000" b="0" i="0" u="none" strike="noStrike" cap="none">
                <a:solidFill>
                  <a:srgbClr val="0C0C0C"/>
                </a:solidFill>
                <a:latin typeface="Questrial"/>
                <a:ea typeface="Questrial"/>
                <a:cs typeface="Questrial"/>
                <a:sym typeface="Questrial"/>
              </a:rPr>
              <a:t>FREEDOM OF PRESS</a:t>
            </a:r>
          </a:p>
        </p:txBody>
      </p:sp>
      <p:pic>
        <p:nvPicPr>
          <p:cNvPr id="174" name="Shape 174"/>
          <p:cNvPicPr preferRelativeResize="0">
            <a:picLocks noGrp="1"/>
          </p:cNvPicPr>
          <p:nvPr>
            <p:ph type="body" idx="1"/>
          </p:nvPr>
        </p:nvPicPr>
        <p:blipFill rotWithShape="1">
          <a:blip r:embed="rId3">
            <a:alphaModFix/>
          </a:blip>
          <a:srcRect/>
          <a:stretch/>
        </p:blipFill>
        <p:spPr>
          <a:xfrm>
            <a:off x="780312" y="2278528"/>
            <a:ext cx="9720261" cy="642762"/>
          </a:xfrm>
          <a:prstGeom prst="rect">
            <a:avLst/>
          </a:prstGeom>
          <a:noFill/>
          <a:ln>
            <a:noFill/>
          </a:ln>
        </p:spPr>
      </p:pic>
      <p:pic>
        <p:nvPicPr>
          <p:cNvPr id="175" name="Shape 175"/>
          <p:cNvPicPr preferRelativeResize="0"/>
          <p:nvPr/>
        </p:nvPicPr>
        <p:blipFill rotWithShape="1">
          <a:blip r:embed="rId4">
            <a:alphaModFix/>
          </a:blip>
          <a:srcRect/>
          <a:stretch/>
        </p:blipFill>
        <p:spPr>
          <a:xfrm>
            <a:off x="10160825" y="1048477"/>
            <a:ext cx="1066800" cy="573000"/>
          </a:xfrm>
          <a:prstGeom prst="rect">
            <a:avLst/>
          </a:prstGeom>
          <a:noFill/>
          <a:ln>
            <a:noFill/>
          </a:ln>
        </p:spPr>
      </p:pic>
      <p:pic>
        <p:nvPicPr>
          <p:cNvPr id="176" name="Shape 176"/>
          <p:cNvPicPr preferRelativeResize="0"/>
          <p:nvPr/>
        </p:nvPicPr>
        <p:blipFill rotWithShape="1">
          <a:blip r:embed="rId5">
            <a:alphaModFix/>
          </a:blip>
          <a:srcRect/>
          <a:stretch/>
        </p:blipFill>
        <p:spPr>
          <a:xfrm>
            <a:off x="8573169" y="354047"/>
            <a:ext cx="951000" cy="1512000"/>
          </a:xfrm>
          <a:prstGeom prst="rect">
            <a:avLst/>
          </a:prstGeom>
          <a:noFill/>
          <a:ln>
            <a:noFill/>
          </a:ln>
        </p:spPr>
      </p:pic>
      <p:sp>
        <p:nvSpPr>
          <p:cNvPr id="177" name="Shape 177"/>
          <p:cNvSpPr txBox="1"/>
          <p:nvPr/>
        </p:nvSpPr>
        <p:spPr>
          <a:xfrm>
            <a:off x="780312" y="4128169"/>
            <a:ext cx="8080352" cy="16619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u="sng">
                <a:solidFill>
                  <a:schemeClr val="dk1"/>
                </a:solidFill>
                <a:latin typeface="Questrial"/>
                <a:ea typeface="Questrial"/>
                <a:cs typeface="Questrial"/>
                <a:sym typeface="Questrial"/>
              </a:rPr>
              <a:t>The Constitution of the UAE says:</a:t>
            </a:r>
          </a:p>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a:solidFill>
                  <a:schemeClr val="dk1"/>
                </a:solidFill>
                <a:latin typeface="Questrial"/>
                <a:ea typeface="Questrial"/>
                <a:cs typeface="Questrial"/>
                <a:sym typeface="Questrial"/>
              </a:rPr>
              <a:t>Article 31: Freedom of communication by means of the posts, telegraph or other means of communication and their secrecy shall be guaranteed in accordance with the law. </a:t>
            </a:r>
          </a:p>
        </p:txBody>
      </p:sp>
      <p:sp>
        <p:nvSpPr>
          <p:cNvPr id="178" name="Shape 178"/>
          <p:cNvSpPr txBox="1"/>
          <p:nvPr/>
        </p:nvSpPr>
        <p:spPr>
          <a:xfrm>
            <a:off x="427599" y="5854175"/>
            <a:ext cx="11544300" cy="677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i="1">
                <a:solidFill>
                  <a:schemeClr val="dk1"/>
                </a:solidFill>
                <a:latin typeface="Questrial"/>
                <a:ea typeface="Questrial"/>
                <a:cs typeface="Questrial"/>
                <a:sym typeface="Questrial"/>
              </a:rPr>
              <a:t>Do they enjoy the same amount of rights as the U.S. Constitution protects, more, less, or none at all? </a:t>
            </a:r>
          </a:p>
        </p:txBody>
      </p:sp>
      <p:sp>
        <p:nvSpPr>
          <p:cNvPr id="179" name="Shape 179"/>
          <p:cNvSpPr txBox="1"/>
          <p:nvPr/>
        </p:nvSpPr>
        <p:spPr>
          <a:xfrm>
            <a:off x="780312" y="3035211"/>
            <a:ext cx="8229600"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a:solidFill>
                  <a:schemeClr val="dk1"/>
                </a:solidFill>
                <a:latin typeface="Questrial"/>
                <a:ea typeface="Questrial"/>
                <a:cs typeface="Questrial"/>
                <a:sym typeface="Questrial"/>
              </a:rPr>
              <a:t>“Congress shall make no law…abridging the freedom.. of the press…”</a:t>
            </a:r>
          </a:p>
        </p:txBody>
      </p:sp>
      <p:pic>
        <p:nvPicPr>
          <p:cNvPr id="180" name="Shape 180"/>
          <p:cNvPicPr preferRelativeResize="0"/>
          <p:nvPr/>
        </p:nvPicPr>
        <p:blipFill rotWithShape="1">
          <a:blip r:embed="rId6">
            <a:alphaModFix/>
          </a:blip>
          <a:srcRect/>
          <a:stretch/>
        </p:blipFill>
        <p:spPr>
          <a:xfrm rot="-219384">
            <a:off x="9568819" y="3429687"/>
            <a:ext cx="2069571" cy="14649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5000" b="0" i="0" u="none" strike="noStrike" cap="none">
                <a:solidFill>
                  <a:srgbClr val="0C0C0C"/>
                </a:solidFill>
                <a:latin typeface="Questrial"/>
                <a:ea typeface="Questrial"/>
                <a:cs typeface="Questrial"/>
                <a:sym typeface="Questrial"/>
              </a:rPr>
              <a:t>FREEDOM OF RELIGION</a:t>
            </a:r>
          </a:p>
        </p:txBody>
      </p:sp>
      <p:pic>
        <p:nvPicPr>
          <p:cNvPr id="186" name="Shape 186"/>
          <p:cNvPicPr preferRelativeResize="0"/>
          <p:nvPr/>
        </p:nvPicPr>
        <p:blipFill rotWithShape="1">
          <a:blip r:embed="rId3">
            <a:alphaModFix/>
          </a:blip>
          <a:srcRect/>
          <a:stretch/>
        </p:blipFill>
        <p:spPr>
          <a:xfrm>
            <a:off x="10651439" y="1051547"/>
            <a:ext cx="1066800" cy="567000"/>
          </a:xfrm>
          <a:prstGeom prst="rect">
            <a:avLst/>
          </a:prstGeom>
          <a:noFill/>
          <a:ln>
            <a:noFill/>
          </a:ln>
        </p:spPr>
      </p:pic>
      <p:pic>
        <p:nvPicPr>
          <p:cNvPr id="187" name="Shape 187"/>
          <p:cNvPicPr preferRelativeResize="0"/>
          <p:nvPr/>
        </p:nvPicPr>
        <p:blipFill rotWithShape="1">
          <a:blip r:embed="rId4">
            <a:alphaModFix/>
          </a:blip>
          <a:srcRect/>
          <a:stretch/>
        </p:blipFill>
        <p:spPr>
          <a:xfrm>
            <a:off x="9671899" y="2973241"/>
            <a:ext cx="2143200" cy="2143199"/>
          </a:xfrm>
          <a:prstGeom prst="rect">
            <a:avLst/>
          </a:prstGeom>
          <a:noFill/>
          <a:ln>
            <a:noFill/>
          </a:ln>
        </p:spPr>
      </p:pic>
      <p:pic>
        <p:nvPicPr>
          <p:cNvPr id="188" name="Shape 188"/>
          <p:cNvPicPr preferRelativeResize="0"/>
          <p:nvPr/>
        </p:nvPicPr>
        <p:blipFill rotWithShape="1">
          <a:blip r:embed="rId5">
            <a:alphaModFix/>
          </a:blip>
          <a:srcRect/>
          <a:stretch/>
        </p:blipFill>
        <p:spPr>
          <a:xfrm>
            <a:off x="9054350" y="315415"/>
            <a:ext cx="951000" cy="1512000"/>
          </a:xfrm>
          <a:prstGeom prst="rect">
            <a:avLst/>
          </a:prstGeom>
          <a:noFill/>
          <a:ln>
            <a:noFill/>
          </a:ln>
        </p:spPr>
      </p:pic>
      <p:pic>
        <p:nvPicPr>
          <p:cNvPr id="189" name="Shape 189"/>
          <p:cNvPicPr preferRelativeResize="0">
            <a:picLocks noGrp="1"/>
          </p:cNvPicPr>
          <p:nvPr>
            <p:ph type="body" idx="1"/>
          </p:nvPr>
        </p:nvPicPr>
        <p:blipFill rotWithShape="1">
          <a:blip r:embed="rId6">
            <a:alphaModFix/>
          </a:blip>
          <a:srcRect/>
          <a:stretch/>
        </p:blipFill>
        <p:spPr>
          <a:xfrm>
            <a:off x="766360" y="2098710"/>
            <a:ext cx="9720261" cy="642762"/>
          </a:xfrm>
          <a:prstGeom prst="rect">
            <a:avLst/>
          </a:prstGeom>
          <a:noFill/>
          <a:ln>
            <a:noFill/>
          </a:ln>
        </p:spPr>
      </p:pic>
      <p:sp>
        <p:nvSpPr>
          <p:cNvPr id="190" name="Shape 190"/>
          <p:cNvSpPr txBox="1"/>
          <p:nvPr/>
        </p:nvSpPr>
        <p:spPr>
          <a:xfrm>
            <a:off x="805354" y="3560653"/>
            <a:ext cx="8400893" cy="2893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u="sng">
                <a:solidFill>
                  <a:schemeClr val="dk1"/>
                </a:solidFill>
                <a:latin typeface="Questrial"/>
                <a:ea typeface="Questrial"/>
                <a:cs typeface="Questrial"/>
                <a:sym typeface="Questrial"/>
              </a:rPr>
              <a:t>The Constitution of the UAE says:</a:t>
            </a:r>
          </a:p>
          <a:p>
            <a:pPr marL="0" marR="0" lvl="0" indent="0" algn="l" rtl="0">
              <a:spcBef>
                <a:spcPts val="0"/>
              </a:spcBef>
              <a:buSzPct val="25000"/>
              <a:buNone/>
            </a:pPr>
            <a:r>
              <a:rPr lang="en-US" sz="2000">
                <a:solidFill>
                  <a:schemeClr val="dk1"/>
                </a:solidFill>
                <a:latin typeface="Questrial"/>
                <a:ea typeface="Questrial"/>
                <a:cs typeface="Questrial"/>
                <a:sym typeface="Questrial"/>
              </a:rPr>
              <a:t>Article 7: Islam shall be the official religion of the Union. The Islamic Shari’ah shall be a principal source or legislation in the Union. The official language of the Union shall be Arabic. </a:t>
            </a:r>
            <a:br>
              <a:rPr lang="en-US" sz="2000">
                <a:solidFill>
                  <a:schemeClr val="dk1"/>
                </a:solidFill>
                <a:latin typeface="Questrial"/>
                <a:ea typeface="Questrial"/>
                <a:cs typeface="Questrial"/>
                <a:sym typeface="Questrial"/>
              </a:rPr>
            </a:br>
            <a:endParaRPr lang="en-US" sz="2000">
              <a:solidFill>
                <a:schemeClr val="dk1"/>
              </a:solidFill>
              <a:latin typeface="Questrial"/>
              <a:ea typeface="Questrial"/>
              <a:cs typeface="Questrial"/>
              <a:sym typeface="Questrial"/>
            </a:endParaRPr>
          </a:p>
          <a:p>
            <a:pPr marL="0" marR="0" lvl="0" indent="0" algn="l" rtl="0">
              <a:spcBef>
                <a:spcPts val="0"/>
              </a:spcBef>
              <a:buSzPct val="25000"/>
              <a:buNone/>
            </a:pPr>
            <a:r>
              <a:rPr lang="en-US" sz="2000">
                <a:solidFill>
                  <a:schemeClr val="dk1"/>
                </a:solidFill>
                <a:latin typeface="Questrial"/>
                <a:ea typeface="Questrial"/>
                <a:cs typeface="Questrial"/>
                <a:sym typeface="Questrial"/>
              </a:rPr>
              <a:t>Article 32: The freedom to hold religious ceremonies in accordance with established custom shall be safeguarded, provided such ceremonies are consistent with public order and with public morals. </a:t>
            </a:r>
          </a:p>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91" name="Shape 191"/>
          <p:cNvSpPr txBox="1"/>
          <p:nvPr/>
        </p:nvSpPr>
        <p:spPr>
          <a:xfrm>
            <a:off x="526275" y="6004800"/>
            <a:ext cx="11665800" cy="677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i="1">
                <a:solidFill>
                  <a:schemeClr val="dk1"/>
                </a:solidFill>
                <a:latin typeface="Questrial"/>
                <a:ea typeface="Questrial"/>
                <a:cs typeface="Questrial"/>
                <a:sym typeface="Questrial"/>
              </a:rPr>
              <a:t>Do they enjoy the same amount of rights as the U.S. Constitution protects, more, less, or none at all? </a:t>
            </a:r>
          </a:p>
        </p:txBody>
      </p:sp>
      <p:sp>
        <p:nvSpPr>
          <p:cNvPr id="192" name="Shape 192"/>
          <p:cNvSpPr txBox="1"/>
          <p:nvPr/>
        </p:nvSpPr>
        <p:spPr>
          <a:xfrm>
            <a:off x="805354" y="2655385"/>
            <a:ext cx="860838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Questrial"/>
                <a:ea typeface="Questrial"/>
                <a:cs typeface="Questrial"/>
                <a:sym typeface="Questrial"/>
              </a:rPr>
              <a:t>“Congress shall make no law respecting an establishment of religion, or prohibiting the free exercise thereof…”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5000" b="0" i="0" u="none" strike="noStrike" cap="none">
                <a:solidFill>
                  <a:srgbClr val="0C0C0C"/>
                </a:solidFill>
                <a:latin typeface="Questrial"/>
                <a:ea typeface="Questrial"/>
                <a:cs typeface="Questrial"/>
                <a:sym typeface="Questrial"/>
              </a:rPr>
              <a:t>EQUALITY UNDER THE LAW</a:t>
            </a:r>
          </a:p>
        </p:txBody>
      </p:sp>
      <p:pic>
        <p:nvPicPr>
          <p:cNvPr id="198" name="Shape 198"/>
          <p:cNvPicPr preferRelativeResize="0"/>
          <p:nvPr/>
        </p:nvPicPr>
        <p:blipFill rotWithShape="1">
          <a:blip r:embed="rId3">
            <a:alphaModFix/>
          </a:blip>
          <a:srcRect/>
          <a:stretch/>
        </p:blipFill>
        <p:spPr>
          <a:xfrm>
            <a:off x="10744203" y="1048519"/>
            <a:ext cx="1066800" cy="573000"/>
          </a:xfrm>
          <a:prstGeom prst="rect">
            <a:avLst/>
          </a:prstGeom>
          <a:noFill/>
          <a:ln>
            <a:noFill/>
          </a:ln>
        </p:spPr>
      </p:pic>
      <p:pic>
        <p:nvPicPr>
          <p:cNvPr id="199" name="Shape 199"/>
          <p:cNvPicPr preferRelativeResize="0"/>
          <p:nvPr/>
        </p:nvPicPr>
        <p:blipFill rotWithShape="1">
          <a:blip r:embed="rId4">
            <a:alphaModFix/>
          </a:blip>
          <a:srcRect/>
          <a:stretch/>
        </p:blipFill>
        <p:spPr>
          <a:xfrm>
            <a:off x="9586332" y="2897944"/>
            <a:ext cx="2143200" cy="2143200"/>
          </a:xfrm>
          <a:prstGeom prst="rect">
            <a:avLst/>
          </a:prstGeom>
          <a:noFill/>
          <a:ln>
            <a:noFill/>
          </a:ln>
        </p:spPr>
      </p:pic>
      <p:pic>
        <p:nvPicPr>
          <p:cNvPr id="200" name="Shape 200"/>
          <p:cNvPicPr preferRelativeResize="0"/>
          <p:nvPr/>
        </p:nvPicPr>
        <p:blipFill rotWithShape="1">
          <a:blip r:embed="rId5">
            <a:alphaModFix/>
          </a:blip>
          <a:srcRect/>
          <a:stretch/>
        </p:blipFill>
        <p:spPr>
          <a:xfrm>
            <a:off x="9586325" y="275709"/>
            <a:ext cx="950400" cy="1511100"/>
          </a:xfrm>
          <a:prstGeom prst="rect">
            <a:avLst/>
          </a:prstGeom>
          <a:noFill/>
          <a:ln>
            <a:noFill/>
          </a:ln>
        </p:spPr>
      </p:pic>
      <p:pic>
        <p:nvPicPr>
          <p:cNvPr id="201" name="Shape 201"/>
          <p:cNvPicPr preferRelativeResize="0">
            <a:picLocks noGrp="1"/>
          </p:cNvPicPr>
          <p:nvPr>
            <p:ph type="body" idx="1"/>
          </p:nvPr>
        </p:nvPicPr>
        <p:blipFill rotWithShape="1">
          <a:blip r:embed="rId6">
            <a:alphaModFix/>
          </a:blip>
          <a:srcRect/>
          <a:stretch/>
        </p:blipFill>
        <p:spPr>
          <a:xfrm>
            <a:off x="727724" y="2172644"/>
            <a:ext cx="9720261" cy="642762"/>
          </a:xfrm>
          <a:prstGeom prst="rect">
            <a:avLst/>
          </a:prstGeom>
          <a:noFill/>
          <a:ln>
            <a:noFill/>
          </a:ln>
        </p:spPr>
      </p:pic>
      <p:sp>
        <p:nvSpPr>
          <p:cNvPr id="202" name="Shape 202"/>
          <p:cNvSpPr txBox="1"/>
          <p:nvPr/>
        </p:nvSpPr>
        <p:spPr>
          <a:xfrm>
            <a:off x="831828" y="3874505"/>
            <a:ext cx="7900048" cy="16619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u="sng">
                <a:solidFill>
                  <a:schemeClr val="dk1"/>
                </a:solidFill>
                <a:latin typeface="Questrial"/>
                <a:ea typeface="Questrial"/>
                <a:cs typeface="Questrial"/>
                <a:sym typeface="Questrial"/>
              </a:rPr>
              <a:t>The Constitution of the UAE says:</a:t>
            </a:r>
          </a:p>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a:solidFill>
                  <a:schemeClr val="dk1"/>
                </a:solidFill>
                <a:latin typeface="Questrial"/>
                <a:ea typeface="Questrial"/>
                <a:cs typeface="Questrial"/>
                <a:sym typeface="Questrial"/>
              </a:rPr>
              <a:t>Article 25: All persons shall be equal before the law. No discrimination shall be practised between citizens of the Union by reason of race, nationality, religious belief or social position.</a:t>
            </a:r>
          </a:p>
        </p:txBody>
      </p:sp>
      <p:sp>
        <p:nvSpPr>
          <p:cNvPr id="203" name="Shape 203"/>
          <p:cNvSpPr txBox="1"/>
          <p:nvPr/>
        </p:nvSpPr>
        <p:spPr>
          <a:xfrm>
            <a:off x="476925" y="5854175"/>
            <a:ext cx="11623800" cy="677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i="1">
                <a:solidFill>
                  <a:schemeClr val="dk1"/>
                </a:solidFill>
                <a:latin typeface="Questrial"/>
                <a:ea typeface="Questrial"/>
                <a:cs typeface="Questrial"/>
                <a:sym typeface="Questrial"/>
              </a:rPr>
              <a:t>Do they enjoy the same amount of rights as the U.S. Constitution protects, more, less, or none at all? </a:t>
            </a:r>
          </a:p>
        </p:txBody>
      </p:sp>
      <p:sp>
        <p:nvSpPr>
          <p:cNvPr id="204" name="Shape 204"/>
          <p:cNvSpPr txBox="1"/>
          <p:nvPr/>
        </p:nvSpPr>
        <p:spPr>
          <a:xfrm>
            <a:off x="831828" y="2842213"/>
            <a:ext cx="82296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Questrial"/>
                <a:ea typeface="Questrial"/>
                <a:cs typeface="Questrial"/>
                <a:sym typeface="Questrial"/>
              </a:rPr>
              <a:t>“Congress shall make no law respecting an establishment of religion, or prohibiting the free exercise thereof…”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697670" y="480779"/>
            <a:ext cx="9720000" cy="14997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000" b="0" i="0" u="none" strike="noStrike" cap="none">
                <a:solidFill>
                  <a:srgbClr val="0C0C0C"/>
                </a:solidFill>
                <a:latin typeface="Questrial"/>
                <a:ea typeface="Questrial"/>
                <a:cs typeface="Questrial"/>
                <a:sym typeface="Questrial"/>
              </a:rPr>
              <a:t>“WHAT HAVE THEY GOT THAT I (WE) AIN'T GOT?” </a:t>
            </a:r>
          </a:p>
        </p:txBody>
      </p:sp>
      <p:pic>
        <p:nvPicPr>
          <p:cNvPr id="210" name="Shape 210"/>
          <p:cNvPicPr preferRelativeResize="0"/>
          <p:nvPr/>
        </p:nvPicPr>
        <p:blipFill rotWithShape="1">
          <a:blip r:embed="rId3">
            <a:alphaModFix/>
          </a:blip>
          <a:srcRect/>
          <a:stretch/>
        </p:blipFill>
        <p:spPr>
          <a:xfrm rot="298097">
            <a:off x="9728515" y="205317"/>
            <a:ext cx="2043778" cy="1492112"/>
          </a:xfrm>
          <a:prstGeom prst="rect">
            <a:avLst/>
          </a:prstGeom>
          <a:noFill/>
          <a:ln>
            <a:noFill/>
          </a:ln>
        </p:spPr>
      </p:pic>
      <p:sp>
        <p:nvSpPr>
          <p:cNvPr id="211" name="Shape 211"/>
          <p:cNvSpPr txBox="1">
            <a:spLocks noGrp="1"/>
          </p:cNvSpPr>
          <p:nvPr>
            <p:ph type="body" idx="1"/>
          </p:nvPr>
        </p:nvSpPr>
        <p:spPr>
          <a:xfrm>
            <a:off x="249175" y="1684450"/>
            <a:ext cx="11693700" cy="5173500"/>
          </a:xfrm>
          <a:prstGeom prst="rect">
            <a:avLst/>
          </a:prstGeom>
          <a:noFill/>
          <a:ln>
            <a:noFill/>
          </a:ln>
        </p:spPr>
        <p:txBody>
          <a:bodyPr lIns="45700" tIns="45700" rIns="45700" bIns="45700" anchor="t"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2200" b="0" i="0" u="none" strike="noStrike" cap="none">
                <a:solidFill>
                  <a:schemeClr val="dk1"/>
                </a:solidFill>
                <a:latin typeface="Questrial"/>
                <a:ea typeface="Questrial"/>
                <a:cs typeface="Questrial"/>
                <a:sym typeface="Questrial"/>
              </a:rPr>
              <a:t>Should the United States amend its constitution to say what the United Arab Emirates’s constitution says?</a:t>
            </a:r>
          </a:p>
          <a:p>
            <a:pPr marL="91440" marR="0" lvl="0" indent="-91440" algn="l" rtl="0">
              <a:lnSpc>
                <a:spcPct val="90000"/>
              </a:lnSpc>
              <a:spcBef>
                <a:spcPts val="130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a:t>
            </a:r>
            <a:r>
              <a:rPr lang="en-US" sz="1900" b="0" i="0" u="none" strike="noStrike" cap="none">
                <a:solidFill>
                  <a:schemeClr val="dk1"/>
                </a:solidFill>
                <a:latin typeface="Questrial"/>
                <a:ea typeface="Questrial"/>
                <a:cs typeface="Questrial"/>
                <a:sym typeface="Questrial"/>
              </a:rPr>
              <a:t>Article 16:  Society shall be responsible for protecting childhood and motherhood and shall protect minors and others unable to look after themselves for any reason, such as illness or incapacity or old age or forced unemployment. It shall be responsible for assisting them and enabling them to help themselves for their own benefit and that of society. </a:t>
            </a:r>
          </a:p>
          <a:p>
            <a:pPr marL="91440" marR="0" lvl="0" indent="-91440" algn="l" rtl="0">
              <a:lnSpc>
                <a:spcPct val="90000"/>
              </a:lnSpc>
              <a:spcBef>
                <a:spcPts val="1150"/>
              </a:spcBef>
              <a:spcAft>
                <a:spcPts val="0"/>
              </a:spcAft>
              <a:buClr>
                <a:schemeClr val="accent1"/>
              </a:buClr>
              <a:buSzPct val="100000"/>
              <a:buFont typeface="Noto Sans Symbols"/>
              <a:buChar char="❖"/>
            </a:pPr>
            <a:r>
              <a:rPr lang="en-US" sz="1900" b="0" i="0" u="none" strike="noStrike" cap="none">
                <a:solidFill>
                  <a:schemeClr val="dk1"/>
                </a:solidFill>
                <a:latin typeface="Questrial"/>
                <a:ea typeface="Questrial"/>
                <a:cs typeface="Questrial"/>
                <a:sym typeface="Questrial"/>
              </a:rPr>
              <a:t>Article 17: Education shall be a primary means of social development. It shall be compulsory in its primary stage and free at all stages within the Union. The law shall prescribe the necessary plans for the propagation and spread of education at various levels and for the eradication of illiteracy.</a:t>
            </a:r>
          </a:p>
          <a:p>
            <a:pPr marL="91440" marR="0" lvl="0" indent="-91440" algn="l" rtl="0">
              <a:lnSpc>
                <a:spcPct val="90000"/>
              </a:lnSpc>
              <a:spcBef>
                <a:spcPts val="1150"/>
              </a:spcBef>
              <a:spcAft>
                <a:spcPts val="0"/>
              </a:spcAft>
              <a:buClr>
                <a:schemeClr val="accent1"/>
              </a:buClr>
              <a:buSzPct val="100000"/>
              <a:buFont typeface="Noto Sans Symbols"/>
              <a:buChar char="❖"/>
            </a:pPr>
            <a:r>
              <a:rPr lang="en-US" sz="1900" b="0" i="0" u="none" strike="noStrike" cap="none">
                <a:solidFill>
                  <a:schemeClr val="dk1"/>
                </a:solidFill>
                <a:latin typeface="Questrial"/>
                <a:ea typeface="Questrial"/>
                <a:cs typeface="Questrial"/>
                <a:sym typeface="Questrial"/>
              </a:rPr>
              <a:t> Article 19: Medical protection and means of preventive treatment and treatment for diseases and epidemics shall be guaranteed by society for all citizens. Society shall promote the spread of hospitals, clinics and facilities for both general and special treatment. </a:t>
            </a:r>
          </a:p>
          <a:p>
            <a:pPr marL="91440" marR="0" lvl="0" indent="-91440" algn="l" rtl="0">
              <a:lnSpc>
                <a:spcPct val="90000"/>
              </a:lnSpc>
              <a:spcBef>
                <a:spcPts val="1150"/>
              </a:spcBef>
              <a:spcAft>
                <a:spcPts val="0"/>
              </a:spcAft>
              <a:buClr>
                <a:schemeClr val="accent1"/>
              </a:buClr>
              <a:buSzPct val="100000"/>
              <a:buFont typeface="Noto Sans Symbols"/>
              <a:buChar char="❖"/>
            </a:pPr>
            <a:r>
              <a:rPr lang="en-US" sz="1900" b="0" i="0" u="none" strike="noStrike" cap="none">
                <a:solidFill>
                  <a:schemeClr val="dk1"/>
                </a:solidFill>
                <a:latin typeface="Questrial"/>
                <a:ea typeface="Questrial"/>
                <a:cs typeface="Questrial"/>
                <a:sym typeface="Questrial"/>
              </a:rPr>
              <a:t>Article 23: The natural resources and wealth in each Emirate shall be considered the public property of that Emirate. Society shall be responsible for the protection and proper exploitation of such natural resources and wealth for the benefit of the national economy.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5000" b="0" i="0" u="none" strike="noStrike" cap="none">
                <a:solidFill>
                  <a:srgbClr val="0C0C0C"/>
                </a:solidFill>
                <a:latin typeface="Questrial"/>
                <a:ea typeface="Questrial"/>
                <a:cs typeface="Questrial"/>
                <a:sym typeface="Questrial"/>
              </a:rPr>
              <a:t>ADDITIONAL READING</a:t>
            </a:r>
          </a:p>
        </p:txBody>
      </p:sp>
      <p:sp>
        <p:nvSpPr>
          <p:cNvPr id="217" name="Shape 217"/>
          <p:cNvSpPr txBox="1">
            <a:spLocks noGrp="1"/>
          </p:cNvSpPr>
          <p:nvPr>
            <p:ph type="body" idx="1"/>
          </p:nvPr>
        </p:nvSpPr>
        <p:spPr>
          <a:xfrm>
            <a:off x="810328" y="2417550"/>
            <a:ext cx="9720000" cy="4023300"/>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2200" b="0" i="0" u="sng" strike="noStrike" cap="none">
                <a:solidFill>
                  <a:schemeClr val="hlink"/>
                </a:solidFill>
                <a:latin typeface="Questrial"/>
                <a:ea typeface="Questrial"/>
                <a:cs typeface="Questrial"/>
                <a:sym typeface="Questrial"/>
                <a:hlinkClick r:id="rId3"/>
              </a:rPr>
              <a:t>http://gulfnews.com/news/uae/society/six-leaders-and-how-they-helped-shape-uae-1.1937162</a:t>
            </a:r>
            <a:r>
              <a:rPr lang="en-US" sz="2200" b="0" i="0" u="none" strike="noStrike" cap="none">
                <a:solidFill>
                  <a:schemeClr val="dk1"/>
                </a:solidFill>
                <a:latin typeface="Questrial"/>
                <a:ea typeface="Questrial"/>
                <a:cs typeface="Questrial"/>
                <a:sym typeface="Questrial"/>
              </a:rPr>
              <a:t> </a:t>
            </a:r>
            <a:br>
              <a:rPr lang="en-US" sz="2200" b="0" i="0" u="none" strike="noStrike" cap="none">
                <a:solidFill>
                  <a:schemeClr val="dk1"/>
                </a:solidFill>
                <a:latin typeface="Questrial"/>
                <a:ea typeface="Questrial"/>
                <a:cs typeface="Questrial"/>
                <a:sym typeface="Questrial"/>
              </a:rPr>
            </a:br>
            <a:endParaRPr lang="en-US" sz="2200" b="0" i="0" u="none" strike="noStrike" cap="none">
              <a:solidFill>
                <a:schemeClr val="dk1"/>
              </a:solidFill>
              <a:latin typeface="Questrial"/>
              <a:ea typeface="Questrial"/>
              <a:cs typeface="Questrial"/>
              <a:sym typeface="Questrial"/>
            </a:endParaRPr>
          </a:p>
          <a:p>
            <a:pPr marL="91440" marR="0" lvl="0" indent="-91440" algn="l" rtl="0">
              <a:lnSpc>
                <a:spcPct val="90000"/>
              </a:lnSpc>
              <a:spcBef>
                <a:spcPts val="1400"/>
              </a:spcBef>
              <a:spcAft>
                <a:spcPts val="0"/>
              </a:spcAft>
              <a:buClr>
                <a:schemeClr val="accent1"/>
              </a:buClr>
              <a:buSzPct val="100000"/>
              <a:buFont typeface="Noto Sans Symbols"/>
              <a:buChar char="❖"/>
            </a:pPr>
            <a:r>
              <a:rPr lang="en-US" sz="2200" b="0" i="0" u="sng" strike="noStrike" cap="none">
                <a:solidFill>
                  <a:schemeClr val="hlink"/>
                </a:solidFill>
                <a:latin typeface="Questrial"/>
                <a:ea typeface="Questrial"/>
                <a:cs typeface="Questrial"/>
                <a:sym typeface="Questrial"/>
                <a:hlinkClick r:id="rId4"/>
              </a:rPr>
              <a:t>http://www.uaeinteract.com/docs/UAE_honours_its_founding_father_/56332.htm</a:t>
            </a:r>
            <a:r>
              <a:rPr lang="en-US" sz="2200" b="0" i="0" u="none" strike="noStrike" cap="none">
                <a:solidFill>
                  <a:schemeClr val="dk1"/>
                </a:solidFill>
                <a:latin typeface="Questrial"/>
                <a:ea typeface="Questrial"/>
                <a:cs typeface="Questrial"/>
                <a:sym typeface="Questrial"/>
              </a:rPr>
              <a:t> </a:t>
            </a:r>
          </a:p>
          <a:p>
            <a:pPr marL="91440" marR="0" lvl="0" indent="-91440" algn="l" rtl="0">
              <a:lnSpc>
                <a:spcPct val="90000"/>
              </a:lnSpc>
              <a:spcBef>
                <a:spcPts val="1400"/>
              </a:spcBef>
              <a:spcAft>
                <a:spcPts val="0"/>
              </a:spcAft>
              <a:buClr>
                <a:schemeClr val="accent1"/>
              </a:buClr>
              <a:buSzPct val="100000"/>
              <a:buFont typeface="Noto Sans Symbols"/>
              <a:buNone/>
            </a:pPr>
            <a:endParaRPr sz="2200" b="0" i="0" u="none" strike="noStrike" cap="none">
              <a:solidFill>
                <a:schemeClr val="dk1"/>
              </a:solidFill>
              <a:latin typeface="Questrial"/>
              <a:ea typeface="Questrial"/>
              <a:cs typeface="Questrial"/>
              <a:sym typeface="Questrial"/>
            </a:endParaRPr>
          </a:p>
          <a:p>
            <a:pPr marL="91440" marR="0" lvl="0" indent="-91440" algn="l" rtl="0">
              <a:lnSpc>
                <a:spcPct val="90000"/>
              </a:lnSpc>
              <a:spcBef>
                <a:spcPts val="140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a:t>
            </a:r>
            <a:r>
              <a:rPr lang="en-US" sz="2200" b="0" i="0" u="sng" strike="noStrike" cap="none">
                <a:solidFill>
                  <a:schemeClr val="hlink"/>
                </a:solidFill>
                <a:latin typeface="Questrial"/>
                <a:ea typeface="Questrial"/>
                <a:cs typeface="Questrial"/>
                <a:sym typeface="Questrial"/>
                <a:hlinkClick r:id="rId5"/>
              </a:rPr>
              <a:t>http://www.hraljournal.com/Page/15%20Gouher%20Ahmed.pdf</a:t>
            </a:r>
            <a:r>
              <a:rPr lang="en-US" sz="2200" b="0" i="0" u="none" strike="noStrike" cap="none">
                <a:solidFill>
                  <a:schemeClr val="dk1"/>
                </a:solidFill>
                <a:latin typeface="Questrial"/>
                <a:ea typeface="Questrial"/>
                <a:cs typeface="Questrial"/>
                <a:sym typeface="Questrial"/>
              </a:rPr>
              <a:t> </a:t>
            </a:r>
          </a:p>
        </p:txBody>
      </p:sp>
      <p:pic>
        <p:nvPicPr>
          <p:cNvPr id="218" name="Shape 218"/>
          <p:cNvPicPr preferRelativeResize="0"/>
          <p:nvPr/>
        </p:nvPicPr>
        <p:blipFill rotWithShape="1">
          <a:blip r:embed="rId6">
            <a:alphaModFix/>
          </a:blip>
          <a:srcRect/>
          <a:stretch/>
        </p:blipFill>
        <p:spPr>
          <a:xfrm>
            <a:off x="9414984" y="256853"/>
            <a:ext cx="2352600" cy="1943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958350" y="98677"/>
            <a:ext cx="9720000" cy="10488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000" b="0" i="0" u="none" strike="noStrike" cap="none">
                <a:solidFill>
                  <a:srgbClr val="0C0C0C"/>
                </a:solidFill>
                <a:latin typeface="Questrial"/>
                <a:ea typeface="Questrial"/>
                <a:cs typeface="Questrial"/>
                <a:sym typeface="Questrial"/>
              </a:rPr>
              <a:t>BIBLIOGRAPHY</a:t>
            </a:r>
          </a:p>
        </p:txBody>
      </p:sp>
      <p:sp>
        <p:nvSpPr>
          <p:cNvPr id="224" name="Shape 224"/>
          <p:cNvSpPr txBox="1">
            <a:spLocks noGrp="1"/>
          </p:cNvSpPr>
          <p:nvPr>
            <p:ph type="body" idx="1"/>
          </p:nvPr>
        </p:nvSpPr>
        <p:spPr>
          <a:xfrm>
            <a:off x="352050" y="966574"/>
            <a:ext cx="11487900" cy="5297100"/>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0000"/>
              <a:buFont typeface="Questrial"/>
              <a:buChar char=" "/>
            </a:pPr>
            <a:r>
              <a:rPr lang="en-US" sz="1800" b="0" i="0" u="none" strike="noStrike" cap="none">
                <a:solidFill>
                  <a:schemeClr val="dk1"/>
                </a:solidFill>
                <a:latin typeface="Questrial"/>
                <a:ea typeface="Questrial"/>
                <a:cs typeface="Questrial"/>
                <a:sym typeface="Questrial"/>
              </a:rPr>
              <a:t>“Founders of the Union - The Official Portal of the UAE Government.” </a:t>
            </a:r>
            <a:r>
              <a:rPr lang="en-US" sz="1800" b="0" i="1" u="none" strike="noStrike" cap="none">
                <a:solidFill>
                  <a:schemeClr val="dk1"/>
                </a:solidFill>
                <a:latin typeface="Questrial"/>
                <a:ea typeface="Questrial"/>
                <a:cs typeface="Questrial"/>
                <a:sym typeface="Questrial"/>
              </a:rPr>
              <a:t>Founders of the Union - The Official Portal of the UAE 	Government</a:t>
            </a:r>
            <a:r>
              <a:rPr lang="en-US" sz="1800" b="0" i="0" u="none" strike="noStrike" cap="none">
                <a:solidFill>
                  <a:schemeClr val="dk1"/>
                </a:solidFill>
                <a:latin typeface="Questrial"/>
                <a:ea typeface="Questrial"/>
                <a:cs typeface="Questrial"/>
                <a:sym typeface="Questrial"/>
              </a:rPr>
              <a:t>, The Official Portal of the UAE Government, government.ae/en/about-the-uae/founders-of-the-union. 	Accessed 4 June 2017. </a:t>
            </a:r>
          </a:p>
          <a:p>
            <a:pPr marL="91440" marR="0" lvl="0" indent="-91440" algn="l" rtl="0">
              <a:lnSpc>
                <a:spcPct val="90000"/>
              </a:lnSpc>
              <a:spcBef>
                <a:spcPts val="1400"/>
              </a:spcBef>
              <a:spcAft>
                <a:spcPts val="0"/>
              </a:spcAft>
              <a:buClr>
                <a:schemeClr val="accent1"/>
              </a:buClr>
              <a:buSzPct val="100000"/>
              <a:buFont typeface="Questrial"/>
              <a:buChar char=" "/>
            </a:pPr>
            <a:r>
              <a:rPr lang="en-US" sz="1800" b="0" i="0" u="none" strike="noStrike" cap="none">
                <a:solidFill>
                  <a:schemeClr val="dk1"/>
                </a:solidFill>
                <a:latin typeface="Questrial"/>
                <a:ea typeface="Questrial"/>
                <a:cs typeface="Questrial"/>
                <a:sym typeface="Questrial"/>
              </a:rPr>
              <a:t>“History.” </a:t>
            </a:r>
            <a:r>
              <a:rPr lang="en-US" sz="1800" b="0" i="1" u="none" strike="noStrike" cap="none">
                <a:solidFill>
                  <a:schemeClr val="dk1"/>
                </a:solidFill>
                <a:latin typeface="Questrial"/>
                <a:ea typeface="Questrial"/>
                <a:cs typeface="Questrial"/>
                <a:sym typeface="Questrial"/>
              </a:rPr>
              <a:t>History | UAE Embassy in Washington, DC</a:t>
            </a:r>
            <a:r>
              <a:rPr lang="en-US" sz="1800" b="0" i="0" u="none" strike="noStrike" cap="none">
                <a:solidFill>
                  <a:schemeClr val="dk1"/>
                </a:solidFill>
                <a:latin typeface="Questrial"/>
                <a:ea typeface="Questrial"/>
                <a:cs typeface="Questrial"/>
                <a:sym typeface="Questrial"/>
              </a:rPr>
              <a:t>, </a:t>
            </a:r>
            <a:r>
              <a:rPr lang="en-US" sz="1800" b="0" i="0" u="sng" strike="noStrike" cap="none">
                <a:solidFill>
                  <a:schemeClr val="hlink"/>
                </a:solidFill>
                <a:latin typeface="Questrial"/>
                <a:ea typeface="Questrial"/>
                <a:cs typeface="Questrial"/>
                <a:sym typeface="Questrial"/>
                <a:hlinkClick r:id="rId3"/>
              </a:rPr>
              <a:t>www.uae-embassy.org/about-uae/history</a:t>
            </a:r>
            <a:r>
              <a:rPr lang="en-US" sz="1800" b="0" i="0" u="none" strike="noStrike" cap="none">
                <a:solidFill>
                  <a:schemeClr val="dk1"/>
                </a:solidFill>
                <a:latin typeface="Questrial"/>
                <a:ea typeface="Questrial"/>
                <a:cs typeface="Questrial"/>
                <a:sym typeface="Questrial"/>
              </a:rPr>
              <a:t>. Accessed 4 June 2017.</a:t>
            </a:r>
            <a:br>
              <a:rPr lang="en-US" sz="1800" b="0" i="0" u="none" strike="noStrike" cap="none">
                <a:solidFill>
                  <a:schemeClr val="dk1"/>
                </a:solidFill>
                <a:latin typeface="Questrial"/>
                <a:ea typeface="Questrial"/>
                <a:cs typeface="Questrial"/>
                <a:sym typeface="Questrial"/>
              </a:rPr>
            </a:br>
            <a:endParaRPr lang="en-US" sz="1800" b="0" i="0" u="none" strike="noStrike" cap="none">
              <a:solidFill>
                <a:schemeClr val="dk1"/>
              </a:solidFill>
              <a:latin typeface="Questrial"/>
              <a:ea typeface="Questrial"/>
              <a:cs typeface="Questrial"/>
              <a:sym typeface="Questrial"/>
            </a:endParaRPr>
          </a:p>
          <a:p>
            <a:pPr marL="91440" marR="0" lvl="0" indent="-91440" algn="l" rtl="0">
              <a:lnSpc>
                <a:spcPct val="90000"/>
              </a:lnSpc>
              <a:spcBef>
                <a:spcPts val="1400"/>
              </a:spcBef>
              <a:spcAft>
                <a:spcPts val="0"/>
              </a:spcAft>
              <a:buClr>
                <a:schemeClr val="accent1"/>
              </a:buClr>
              <a:buSzPct val="100000"/>
              <a:buFont typeface="Questrial"/>
              <a:buChar char=" "/>
            </a:pPr>
            <a:r>
              <a:rPr lang="en-US" sz="1800" b="0" i="0" u="none" strike="noStrike" cap="none">
                <a:solidFill>
                  <a:schemeClr val="dk1"/>
                </a:solidFill>
                <a:latin typeface="Questrial"/>
                <a:ea typeface="Questrial"/>
                <a:cs typeface="Questrial"/>
                <a:sym typeface="Questrial"/>
              </a:rPr>
              <a:t>“The Constitution.” </a:t>
            </a:r>
            <a:r>
              <a:rPr lang="en-US" sz="1800" b="0" i="1" u="none" strike="noStrike" cap="none">
                <a:solidFill>
                  <a:schemeClr val="dk1"/>
                </a:solidFill>
                <a:latin typeface="Questrial"/>
                <a:ea typeface="Questrial"/>
                <a:cs typeface="Questrial"/>
                <a:sym typeface="Questrial"/>
              </a:rPr>
              <a:t>The White House</a:t>
            </a:r>
            <a:r>
              <a:rPr lang="en-US" sz="1800" b="0" i="0" u="none" strike="noStrike" cap="none">
                <a:solidFill>
                  <a:schemeClr val="dk1"/>
                </a:solidFill>
                <a:latin typeface="Questrial"/>
                <a:ea typeface="Questrial"/>
                <a:cs typeface="Questrial"/>
                <a:sym typeface="Questrial"/>
              </a:rPr>
              <a:t>, The United States Government, 8 Mar. 2017, </a:t>
            </a:r>
            <a:r>
              <a:rPr lang="en-US" sz="1800" b="0" i="0" u="sng" strike="noStrike" cap="none">
                <a:solidFill>
                  <a:schemeClr val="hlink"/>
                </a:solidFill>
                <a:latin typeface="Questrial"/>
                <a:ea typeface="Questrial"/>
                <a:cs typeface="Questrial"/>
                <a:sym typeface="Questrial"/>
                <a:hlinkClick r:id="rId4"/>
              </a:rPr>
              <a:t>www.whitehouse.gov/1600/constitution.</a:t>
            </a:r>
            <a:r>
              <a:rPr lang="en-US" sz="1800" b="0" i="0" u="none" strike="noStrike" cap="none">
                <a:solidFill>
                  <a:schemeClr val="dk1"/>
                </a:solidFill>
                <a:latin typeface="Questrial"/>
                <a:ea typeface="Questrial"/>
                <a:cs typeface="Questrial"/>
                <a:sym typeface="Questrial"/>
              </a:rPr>
              <a:t> 	Accessed 4 June 2017.</a:t>
            </a:r>
            <a:br>
              <a:rPr lang="en-US" sz="1800" b="0" i="0" u="none" strike="noStrike" cap="none">
                <a:solidFill>
                  <a:schemeClr val="dk1"/>
                </a:solidFill>
                <a:latin typeface="Questrial"/>
                <a:ea typeface="Questrial"/>
                <a:cs typeface="Questrial"/>
                <a:sym typeface="Questrial"/>
              </a:rPr>
            </a:br>
            <a:endParaRPr lang="en-US" sz="1800" b="0" i="0" u="none" strike="noStrike" cap="none">
              <a:solidFill>
                <a:schemeClr val="dk1"/>
              </a:solidFill>
              <a:latin typeface="Questrial"/>
              <a:ea typeface="Questrial"/>
              <a:cs typeface="Questrial"/>
              <a:sym typeface="Questrial"/>
            </a:endParaRPr>
          </a:p>
          <a:p>
            <a:pPr marL="91440" marR="0" lvl="0" indent="-91440" algn="l" rtl="0">
              <a:lnSpc>
                <a:spcPct val="90000"/>
              </a:lnSpc>
              <a:spcBef>
                <a:spcPts val="1400"/>
              </a:spcBef>
              <a:spcAft>
                <a:spcPts val="0"/>
              </a:spcAft>
              <a:buClr>
                <a:schemeClr val="accent1"/>
              </a:buClr>
              <a:buSzPct val="100000"/>
              <a:buFont typeface="Questrial"/>
              <a:buChar char=" "/>
            </a:pPr>
            <a:r>
              <a:rPr lang="en-US" sz="1800" b="0" i="0" u="none" strike="noStrike" cap="none">
                <a:solidFill>
                  <a:schemeClr val="dk1"/>
                </a:solidFill>
                <a:latin typeface="Questrial"/>
                <a:ea typeface="Questrial"/>
                <a:cs typeface="Questrial"/>
                <a:sym typeface="Questrial"/>
              </a:rPr>
              <a:t>“Constitute Project.” </a:t>
            </a:r>
            <a:r>
              <a:rPr lang="en-US" sz="1800" b="0" i="1" u="none" strike="noStrike" cap="none">
                <a:solidFill>
                  <a:schemeClr val="dk1"/>
                </a:solidFill>
                <a:latin typeface="Questrial"/>
                <a:ea typeface="Questrial"/>
                <a:cs typeface="Questrial"/>
                <a:sym typeface="Questrial"/>
              </a:rPr>
              <a:t>SpringerReference</a:t>
            </a:r>
            <a:r>
              <a:rPr lang="en-US" sz="1800" b="0" i="0" u="none" strike="noStrike" cap="none">
                <a:solidFill>
                  <a:schemeClr val="dk1"/>
                </a:solidFill>
                <a:latin typeface="Questrial"/>
                <a:ea typeface="Questrial"/>
                <a:cs typeface="Questrial"/>
                <a:sym typeface="Questrial"/>
              </a:rPr>
              <a:t>, 6 June 2017, pp. 1–38., 	</a:t>
            </a:r>
            <a:r>
              <a:rPr lang="en-US" sz="1800" b="0" i="0" u="sng" strike="noStrike" cap="none">
                <a:solidFill>
                  <a:schemeClr val="hlink"/>
                </a:solidFill>
                <a:latin typeface="Questrial"/>
                <a:ea typeface="Questrial"/>
                <a:cs typeface="Questrial"/>
                <a:sym typeface="Questrial"/>
                <a:hlinkClick r:id="rId5"/>
              </a:rPr>
              <a:t>https://www.constituteproject.org/constitution/United_Arab_Emirates_2004.pdf</a:t>
            </a:r>
            <a:r>
              <a:rPr lang="en-US" sz="1800" b="0" i="0" u="none" strike="noStrike" cap="none">
                <a:solidFill>
                  <a:schemeClr val="dk1"/>
                </a:solidFill>
                <a:latin typeface="Questrial"/>
                <a:ea typeface="Questrial"/>
                <a:cs typeface="Questrial"/>
                <a:sym typeface="Questrial"/>
              </a:rPr>
              <a:t>. Accessed 8 June 2017.</a:t>
            </a:r>
          </a:p>
          <a:p>
            <a:pPr marL="0" marR="0" lvl="0" indent="457200" algn="l" rtl="0">
              <a:lnSpc>
                <a:spcPct val="90000"/>
              </a:lnSpc>
              <a:spcBef>
                <a:spcPts val="1400"/>
              </a:spcBef>
              <a:spcAft>
                <a:spcPts val="0"/>
              </a:spcAft>
              <a:buNone/>
            </a:pPr>
            <a:r>
              <a:rPr lang="en-US" sz="1800" b="0" i="0" u="none" strike="noStrike" cap="none">
                <a:solidFill>
                  <a:schemeClr val="dk1"/>
                </a:solidFill>
                <a:latin typeface="Questrial"/>
                <a:ea typeface="Questrial"/>
                <a:cs typeface="Questrial"/>
                <a:sym typeface="Questrial"/>
              </a:rPr>
              <a:t/>
            </a:r>
            <a:br>
              <a:rPr lang="en-US" sz="1800" b="0" i="0" u="none" strike="noStrike" cap="none">
                <a:solidFill>
                  <a:schemeClr val="dk1"/>
                </a:solidFill>
                <a:latin typeface="Questrial"/>
                <a:ea typeface="Questrial"/>
                <a:cs typeface="Questrial"/>
                <a:sym typeface="Questrial"/>
              </a:rPr>
            </a:br>
            <a:r>
              <a:rPr lang="en-US" sz="1800" b="0" i="0" u="none" strike="noStrike" cap="none">
                <a:solidFill>
                  <a:schemeClr val="dk1"/>
                </a:solidFill>
                <a:latin typeface="Questrial"/>
                <a:ea typeface="Questrial"/>
                <a:cs typeface="Questrial"/>
                <a:sym typeface="Questrial"/>
              </a:rPr>
              <a:t>“Wikimedia Commons.” </a:t>
            </a:r>
            <a:r>
              <a:rPr lang="en-US" sz="1800" b="0" i="1" u="none" strike="noStrike" cap="none">
                <a:solidFill>
                  <a:schemeClr val="dk1"/>
                </a:solidFill>
                <a:latin typeface="Questrial"/>
                <a:ea typeface="Questrial"/>
                <a:cs typeface="Questrial"/>
                <a:sym typeface="Questrial"/>
              </a:rPr>
              <a:t>Wikimedia Commons</a:t>
            </a:r>
            <a:r>
              <a:rPr lang="en-US" sz="1800" b="0" i="0" u="none" strike="noStrike" cap="none">
                <a:solidFill>
                  <a:schemeClr val="dk1"/>
                </a:solidFill>
                <a:latin typeface="Questrial"/>
                <a:ea typeface="Questrial"/>
                <a:cs typeface="Questrial"/>
                <a:sym typeface="Questrial"/>
              </a:rPr>
              <a:t>, Google, 	</a:t>
            </a:r>
            <a:r>
              <a:rPr lang="en-US" sz="1800" b="0" i="0" u="sng" strike="noStrike" cap="none">
                <a:solidFill>
                  <a:schemeClr val="hlink"/>
                </a:solidFill>
                <a:latin typeface="Questrial"/>
                <a:ea typeface="Questrial"/>
                <a:cs typeface="Questrial"/>
                <a:sym typeface="Questrial"/>
                <a:hlinkClick r:id="rId6"/>
              </a:rPr>
              <a:t>https://www.google.com/search?hl=en&amp;site=imghp&amp;tbm=isch&amp;source=hp&amp;biw=1366&amp;bih=638&amp;q=constitution</a:t>
            </a:r>
            <a:r>
              <a:rPr lang="en-US" sz="1800" b="0" i="0" u="none" strike="noStrike" cap="none">
                <a:solidFill>
                  <a:schemeClr val="dk1"/>
                </a:solidFill>
                <a:latin typeface="Questrial"/>
                <a:ea typeface="Questrial"/>
                <a:cs typeface="Questrial"/>
                <a:sym typeface="Questrial"/>
              </a:rPr>
              <a:t>	al+convention+1787&amp;oq=constitutional+conv&amp;gs_l=img.3.1.0l10.472.2473.0.4108.19.12.0.0.0.0.330.1623.0j5</a:t>
            </a:r>
            <a:r>
              <a:rPr lang="en-US" sz="1800"/>
              <a:t> </a:t>
            </a:r>
            <a:r>
              <a:rPr lang="en-US" sz="1800" b="0" i="0" u="none" strike="noStrike" cap="none">
                <a:solidFill>
                  <a:schemeClr val="dk1"/>
                </a:solidFill>
                <a:latin typeface="Questrial"/>
                <a:ea typeface="Questrial"/>
                <a:cs typeface="Questrial"/>
                <a:sym typeface="Questrial"/>
              </a:rPr>
              <a:t>j2j1.8.0....0...1.1.64.img..11.8.1621.mpdSPo5i3bw#hl=en&amp;tbs=sur:fc&amp;tbm=isch&amp;q=uae+flag+small&amp;imgrc=eFBt	eNBkPtf6mM. Accessed 8 June 2017.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024253" y="211341"/>
            <a:ext cx="9720000" cy="14997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600" b="0" i="0" u="none" strike="noStrike" cap="none">
                <a:solidFill>
                  <a:srgbClr val="0C0C0C"/>
                </a:solidFill>
                <a:latin typeface="Questrial"/>
                <a:ea typeface="Questrial"/>
                <a:cs typeface="Questrial"/>
                <a:sym typeface="Questrial"/>
              </a:rPr>
              <a:t>OBJECTIVES</a:t>
            </a:r>
          </a:p>
        </p:txBody>
      </p:sp>
      <p:sp>
        <p:nvSpPr>
          <p:cNvPr id="102" name="Shape 102"/>
          <p:cNvSpPr txBox="1">
            <a:spLocks noGrp="1"/>
          </p:cNvSpPr>
          <p:nvPr>
            <p:ph type="body" idx="1"/>
          </p:nvPr>
        </p:nvSpPr>
        <p:spPr>
          <a:xfrm>
            <a:off x="876100" y="1841950"/>
            <a:ext cx="4755000" cy="4769400"/>
          </a:xfrm>
          <a:prstGeom prst="rect">
            <a:avLst/>
          </a:prstGeom>
          <a:noFill/>
          <a:ln>
            <a:noFill/>
          </a:ln>
        </p:spPr>
        <p:txBody>
          <a:bodyPr lIns="45700" tIns="45700" rIns="45700" bIns="45700" anchor="t" anchorCtr="0">
            <a:noAutofit/>
          </a:bodyPr>
          <a:lstStyle/>
          <a:p>
            <a:pPr marL="91440" marR="0" lvl="0" indent="-91440" algn="l" rtl="0">
              <a:lnSpc>
                <a:spcPct val="80000"/>
              </a:lnSpc>
              <a:spcBef>
                <a:spcPts val="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Part I: </a:t>
            </a:r>
          </a:p>
          <a:p>
            <a:pPr marL="0" marR="0" lvl="0" indent="0" algn="l" rtl="0">
              <a:lnSpc>
                <a:spcPct val="80000"/>
              </a:lnSpc>
              <a:spcBef>
                <a:spcPts val="1400"/>
              </a:spcBef>
              <a:spcAft>
                <a:spcPts val="0"/>
              </a:spcAft>
              <a:buClr>
                <a:schemeClr val="accent1"/>
              </a:buClr>
              <a:buSzPct val="25000"/>
              <a:buFont typeface="Questrial"/>
              <a:buNone/>
            </a:pPr>
            <a:r>
              <a:rPr lang="en-US" sz="2200" b="0" i="0" u="none" strike="noStrike" cap="none">
                <a:solidFill>
                  <a:schemeClr val="dk1"/>
                </a:solidFill>
                <a:latin typeface="Questrial"/>
                <a:ea typeface="Questrial"/>
                <a:cs typeface="Questrial"/>
                <a:sym typeface="Questrial"/>
              </a:rPr>
              <a:t>Students will review the founding of the United States and then examine the founding of another country – the United Arab Emirates.</a:t>
            </a:r>
            <a:r>
              <a:rPr lang="en-US"/>
              <a:t/>
            </a:r>
            <a:br>
              <a:rPr lang="en-US"/>
            </a:br>
            <a:endParaRPr lang="en-US"/>
          </a:p>
          <a:p>
            <a:pPr marL="0" marR="0" lvl="0" indent="0" algn="l" rtl="0">
              <a:lnSpc>
                <a:spcPct val="80000"/>
              </a:lnSpc>
              <a:spcBef>
                <a:spcPts val="1400"/>
              </a:spcBef>
              <a:spcAft>
                <a:spcPts val="0"/>
              </a:spcAft>
              <a:buClr>
                <a:schemeClr val="accent1"/>
              </a:buClr>
              <a:buSzPct val="25000"/>
              <a:buFont typeface="Questrial"/>
              <a:buNone/>
            </a:pPr>
            <a:r>
              <a:rPr lang="en-US" sz="2200" b="0" i="0" u="none" strike="noStrike" cap="none">
                <a:solidFill>
                  <a:schemeClr val="dk1"/>
                </a:solidFill>
                <a:latin typeface="Questrial"/>
                <a:ea typeface="Questrial"/>
                <a:cs typeface="Questrial"/>
                <a:sym typeface="Questrial"/>
              </a:rPr>
              <a:t>Materials:</a:t>
            </a:r>
          </a:p>
          <a:p>
            <a:pPr marL="265176" marR="0" lvl="1" indent="-138175" algn="l" rtl="0">
              <a:lnSpc>
                <a:spcPct val="80000"/>
              </a:lnSpc>
              <a:spcBef>
                <a:spcPts val="4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 Writing instrument</a:t>
            </a:r>
          </a:p>
          <a:p>
            <a:pPr marL="265176" marR="0" lvl="1" indent="-138175" algn="l" rtl="0">
              <a:lnSpc>
                <a:spcPct val="80000"/>
              </a:lnSpc>
              <a:spcBef>
                <a:spcPts val="6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 Laptop </a:t>
            </a:r>
          </a:p>
          <a:p>
            <a:pPr marL="265176" marR="0" lvl="1" indent="-138175" algn="l" rtl="0">
              <a:lnSpc>
                <a:spcPct val="80000"/>
              </a:lnSpc>
              <a:spcBef>
                <a:spcPts val="6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 KWL Chart</a:t>
            </a:r>
          </a:p>
          <a:p>
            <a:pPr marL="448056" marR="0" lvl="2" indent="-143255" algn="l" rtl="0">
              <a:lnSpc>
                <a:spcPct val="80000"/>
              </a:lnSpc>
              <a:spcBef>
                <a:spcPts val="600"/>
              </a:spcBef>
              <a:spcAft>
                <a:spcPts val="0"/>
              </a:spcAft>
              <a:buClr>
                <a:schemeClr val="accent1"/>
              </a:buClr>
              <a:buSzPct val="100000"/>
              <a:buFont typeface="Noto Sans Symbols"/>
              <a:buChar char="❑"/>
            </a:pPr>
            <a:r>
              <a:rPr lang="en-US" sz="1400" b="0" i="0" u="none" strike="noStrike" cap="none">
                <a:solidFill>
                  <a:schemeClr val="dk1"/>
                </a:solidFill>
                <a:latin typeface="Questrial"/>
                <a:ea typeface="Questrial"/>
                <a:cs typeface="Questrial"/>
                <a:sym typeface="Questrial"/>
              </a:rPr>
              <a:t> K – What do I know?</a:t>
            </a:r>
          </a:p>
          <a:p>
            <a:pPr marL="448056" marR="0" lvl="2" indent="-143255" algn="l" rtl="0">
              <a:lnSpc>
                <a:spcPct val="80000"/>
              </a:lnSpc>
              <a:spcBef>
                <a:spcPts val="600"/>
              </a:spcBef>
              <a:spcAft>
                <a:spcPts val="0"/>
              </a:spcAft>
              <a:buClr>
                <a:schemeClr val="accent1"/>
              </a:buClr>
              <a:buSzPct val="100000"/>
              <a:buFont typeface="Noto Sans Symbols"/>
              <a:buChar char="❑"/>
            </a:pPr>
            <a:r>
              <a:rPr lang="en-US" sz="1400" b="0" i="0" u="none" strike="noStrike" cap="none">
                <a:solidFill>
                  <a:schemeClr val="dk1"/>
                </a:solidFill>
                <a:latin typeface="Questrial"/>
                <a:ea typeface="Questrial"/>
                <a:cs typeface="Questrial"/>
                <a:sym typeface="Questrial"/>
              </a:rPr>
              <a:t> W – What do I want to find out?</a:t>
            </a:r>
          </a:p>
          <a:p>
            <a:pPr marL="448056" marR="0" lvl="2" indent="-143255" algn="l" rtl="0">
              <a:lnSpc>
                <a:spcPct val="80000"/>
              </a:lnSpc>
              <a:spcBef>
                <a:spcPts val="600"/>
              </a:spcBef>
              <a:spcAft>
                <a:spcPts val="0"/>
              </a:spcAft>
              <a:buClr>
                <a:schemeClr val="accent1"/>
              </a:buClr>
              <a:buSzPct val="100000"/>
              <a:buFont typeface="Noto Sans Symbols"/>
              <a:buChar char="❑"/>
            </a:pPr>
            <a:r>
              <a:rPr lang="en-US" sz="1400" b="0" i="0" u="none" strike="noStrike" cap="none">
                <a:solidFill>
                  <a:schemeClr val="dk1"/>
                </a:solidFill>
                <a:latin typeface="Questrial"/>
                <a:ea typeface="Questrial"/>
                <a:cs typeface="Questrial"/>
                <a:sym typeface="Questrial"/>
              </a:rPr>
              <a:t> L – What did I learn? </a:t>
            </a:r>
            <a:br>
              <a:rPr lang="en-US" sz="1400" b="0" i="0" u="none" strike="noStrike" cap="none">
                <a:solidFill>
                  <a:schemeClr val="dk1"/>
                </a:solidFill>
                <a:latin typeface="Questrial"/>
                <a:ea typeface="Questrial"/>
                <a:cs typeface="Questrial"/>
                <a:sym typeface="Questrial"/>
              </a:rPr>
            </a:br>
            <a:endParaRPr lang="en-US" sz="1400" b="0" i="0" u="none" strike="noStrike" cap="none">
              <a:solidFill>
                <a:schemeClr val="dk1"/>
              </a:solidFill>
              <a:latin typeface="Questrial"/>
              <a:ea typeface="Questrial"/>
              <a:cs typeface="Questrial"/>
              <a:sym typeface="Questrial"/>
            </a:endParaRPr>
          </a:p>
          <a:p>
            <a:pPr marL="0" marR="0" lvl="0" indent="0" algn="l" rtl="0">
              <a:lnSpc>
                <a:spcPct val="80000"/>
              </a:lnSpc>
              <a:spcBef>
                <a:spcPts val="1600"/>
              </a:spcBef>
              <a:spcAft>
                <a:spcPts val="0"/>
              </a:spcAft>
              <a:buClr>
                <a:schemeClr val="accent1"/>
              </a:buClr>
              <a:buSzPct val="25000"/>
              <a:buFont typeface="Questrial"/>
              <a:buNone/>
            </a:pPr>
            <a:endParaRPr sz="2000" b="0" i="0" u="none" strike="noStrike" cap="none">
              <a:solidFill>
                <a:schemeClr val="dk1"/>
              </a:solidFill>
              <a:latin typeface="Questrial"/>
              <a:ea typeface="Questrial"/>
              <a:cs typeface="Questrial"/>
              <a:sym typeface="Questrial"/>
            </a:endParaRPr>
          </a:p>
        </p:txBody>
      </p:sp>
      <p:sp>
        <p:nvSpPr>
          <p:cNvPr id="103" name="Shape 103"/>
          <p:cNvSpPr txBox="1">
            <a:spLocks noGrp="1"/>
          </p:cNvSpPr>
          <p:nvPr>
            <p:ph type="body" idx="2"/>
          </p:nvPr>
        </p:nvSpPr>
        <p:spPr>
          <a:xfrm>
            <a:off x="5989244" y="1841949"/>
            <a:ext cx="4754999" cy="4398000"/>
          </a:xfrm>
          <a:prstGeom prst="rect">
            <a:avLst/>
          </a:prstGeom>
          <a:noFill/>
          <a:ln>
            <a:noFill/>
          </a:ln>
        </p:spPr>
        <p:txBody>
          <a:bodyPr lIns="45700" tIns="45700" rIns="45700" bIns="45700" anchor="t" anchorCtr="0">
            <a:noAutofit/>
          </a:bodyPr>
          <a:lstStyle/>
          <a:p>
            <a:pPr marL="91440" marR="0" lvl="0" indent="-91440" algn="l" rtl="0">
              <a:lnSpc>
                <a:spcPct val="80000"/>
              </a:lnSpc>
              <a:spcBef>
                <a:spcPts val="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Part II:</a:t>
            </a:r>
          </a:p>
          <a:p>
            <a:pPr marL="0" marR="0" lvl="0" indent="0" algn="l" rtl="0">
              <a:lnSpc>
                <a:spcPct val="80000"/>
              </a:lnSpc>
              <a:spcBef>
                <a:spcPts val="1400"/>
              </a:spcBef>
              <a:spcAft>
                <a:spcPts val="0"/>
              </a:spcAft>
              <a:buClr>
                <a:schemeClr val="accent1"/>
              </a:buClr>
              <a:buSzPct val="25000"/>
              <a:buFont typeface="Questrial"/>
              <a:buNone/>
            </a:pPr>
            <a:r>
              <a:rPr lang="en-US" sz="2200" b="0" i="0" u="none" strike="noStrike" cap="none">
                <a:solidFill>
                  <a:schemeClr val="dk1"/>
                </a:solidFill>
                <a:latin typeface="Questrial"/>
                <a:ea typeface="Questrial"/>
                <a:cs typeface="Questrial"/>
                <a:sym typeface="Questrial"/>
              </a:rPr>
              <a:t>Students will compare and contrast key provisions in the U.S. Constitution with those in the constitution of the United Arab Emirates </a:t>
            </a:r>
            <a:br>
              <a:rPr lang="en-US" sz="2200" b="0" i="0" u="none" strike="noStrike" cap="none">
                <a:solidFill>
                  <a:schemeClr val="dk1"/>
                </a:solidFill>
                <a:latin typeface="Questrial"/>
                <a:ea typeface="Questrial"/>
                <a:cs typeface="Questrial"/>
                <a:sym typeface="Questrial"/>
              </a:rPr>
            </a:br>
            <a:endParaRPr lang="en-US" sz="2200" b="0" i="0" u="none" strike="noStrike" cap="none">
              <a:solidFill>
                <a:schemeClr val="dk1"/>
              </a:solidFill>
              <a:latin typeface="Questrial"/>
              <a:ea typeface="Questrial"/>
              <a:cs typeface="Questrial"/>
              <a:sym typeface="Questrial"/>
            </a:endParaRPr>
          </a:p>
          <a:p>
            <a:pPr marL="265176" marR="0" lvl="1" indent="-138175" algn="l" rtl="0">
              <a:lnSpc>
                <a:spcPct val="80000"/>
              </a:lnSpc>
              <a:spcBef>
                <a:spcPts val="400"/>
              </a:spcBef>
              <a:spcAft>
                <a:spcPts val="0"/>
              </a:spcAft>
              <a:buClr>
                <a:schemeClr val="accent1"/>
              </a:buClr>
              <a:buSzPct val="111111"/>
              <a:buFont typeface="Noto Sans Symbols"/>
              <a:buChar char="❖"/>
            </a:pPr>
            <a:r>
              <a:rPr lang="en-US" sz="1800" b="0" i="0" u="none" strike="noStrike" cap="none">
                <a:solidFill>
                  <a:schemeClr val="dk1"/>
                </a:solidFill>
                <a:latin typeface="Questrial"/>
                <a:ea typeface="Questrial"/>
                <a:cs typeface="Questrial"/>
                <a:sym typeface="Questrial"/>
              </a:rPr>
              <a:t> </a:t>
            </a:r>
            <a:r>
              <a:rPr lang="en-US" sz="2000" b="0" i="0" u="none" strike="noStrike" cap="none">
                <a:solidFill>
                  <a:schemeClr val="dk1"/>
                </a:solidFill>
                <a:latin typeface="Questrial"/>
                <a:ea typeface="Questrial"/>
                <a:cs typeface="Questrial"/>
                <a:sym typeface="Questrial"/>
              </a:rPr>
              <a:t>Analyze how the constitution of the UAE affects everyday life and rights.</a:t>
            </a:r>
          </a:p>
          <a:p>
            <a:pPr marL="265176" marR="0" lvl="1" indent="-138175" algn="l" rtl="0">
              <a:lnSpc>
                <a:spcPct val="80000"/>
              </a:lnSpc>
              <a:spcBef>
                <a:spcPts val="600"/>
              </a:spcBef>
              <a:spcAft>
                <a:spcPts val="0"/>
              </a:spcAft>
              <a:buClr>
                <a:schemeClr val="accent1"/>
              </a:buClr>
              <a:buSzPct val="100000"/>
              <a:buFont typeface="Noto Sans Symbols"/>
              <a:buChar char="❖"/>
            </a:pPr>
            <a:r>
              <a:rPr lang="en-US" sz="2000" b="0" i="0" u="none" strike="noStrike" cap="none">
                <a:solidFill>
                  <a:schemeClr val="dk1"/>
                </a:solidFill>
                <a:latin typeface="Questrial"/>
                <a:ea typeface="Questrial"/>
                <a:cs typeface="Questrial"/>
                <a:sym typeface="Questrial"/>
              </a:rPr>
              <a:t> Consider whether the U.S. Constitution should be amended to include certain provisions found in the constitution of the UAE</a:t>
            </a:r>
          </a:p>
          <a:p>
            <a:pPr marL="91440" marR="0" lvl="0" indent="-91440" algn="l" rtl="0">
              <a:lnSpc>
                <a:spcPct val="80000"/>
              </a:lnSpc>
              <a:spcBef>
                <a:spcPts val="1600"/>
              </a:spcBef>
              <a:spcAft>
                <a:spcPts val="0"/>
              </a:spcAft>
              <a:buClr>
                <a:schemeClr val="accent1"/>
              </a:buClr>
              <a:buSzPct val="100000"/>
              <a:buFont typeface="Noto Sans Symbols"/>
              <a:buNone/>
            </a:pPr>
            <a:endParaRPr sz="2200" b="0" i="0" u="none" strike="noStrike" cap="none">
              <a:solidFill>
                <a:schemeClr val="dk1"/>
              </a:solidFill>
              <a:latin typeface="Questrial"/>
              <a:ea typeface="Questrial"/>
              <a:cs typeface="Questrial"/>
              <a:sym typeface="Questrial"/>
            </a:endParaRPr>
          </a:p>
        </p:txBody>
      </p:sp>
      <p:pic>
        <p:nvPicPr>
          <p:cNvPr id="104" name="Shape 104"/>
          <p:cNvPicPr preferRelativeResize="0"/>
          <p:nvPr/>
        </p:nvPicPr>
        <p:blipFill rotWithShape="1">
          <a:blip>
            <a:alphaModFix/>
          </a:blip>
          <a:srcRect/>
          <a:stretch/>
        </p:blipFill>
        <p:spPr>
          <a:xfrm rot="5400000">
            <a:off x="9962100" y="478799"/>
            <a:ext cx="2139000" cy="160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600" b="0" i="0" u="none" strike="noStrike" cap="none">
                <a:solidFill>
                  <a:srgbClr val="0C0C0C"/>
                </a:solidFill>
                <a:latin typeface="Questrial"/>
                <a:ea typeface="Questrial"/>
                <a:cs typeface="Questrial"/>
                <a:sym typeface="Questrial"/>
              </a:rPr>
              <a:t>FOUNDING OF THE UNITED STATES	</a:t>
            </a:r>
          </a:p>
        </p:txBody>
      </p:sp>
      <p:sp>
        <p:nvSpPr>
          <p:cNvPr id="110" name="Shape 110"/>
          <p:cNvSpPr txBox="1">
            <a:spLocks noGrp="1"/>
          </p:cNvSpPr>
          <p:nvPr>
            <p:ph type="body" idx="1"/>
          </p:nvPr>
        </p:nvSpPr>
        <p:spPr>
          <a:xfrm>
            <a:off x="432078" y="2084832"/>
            <a:ext cx="9720000" cy="4638000"/>
          </a:xfrm>
          <a:prstGeom prst="rect">
            <a:avLst/>
          </a:prstGeom>
          <a:noFill/>
          <a:ln>
            <a:noFill/>
          </a:ln>
        </p:spPr>
        <p:txBody>
          <a:bodyPr lIns="45700" tIns="45700" rIns="45700" bIns="45700" anchor="t" anchorCtr="0">
            <a:noAutofit/>
          </a:bodyPr>
          <a:lstStyle/>
          <a:p>
            <a:pPr marL="0" marR="0" lvl="0" indent="0" algn="l" rtl="0">
              <a:lnSpc>
                <a:spcPct val="90000"/>
              </a:lnSpc>
              <a:spcBef>
                <a:spcPts val="0"/>
              </a:spcBef>
              <a:spcAft>
                <a:spcPts val="0"/>
              </a:spcAft>
              <a:buNone/>
            </a:pPr>
            <a:r>
              <a:rPr lang="en-US" sz="2200" b="0" i="0" u="none" strike="noStrike" cap="none">
                <a:solidFill>
                  <a:schemeClr val="dk1"/>
                </a:solidFill>
                <a:latin typeface="Questrial"/>
                <a:ea typeface="Questrial"/>
                <a:cs typeface="Questrial"/>
                <a:sym typeface="Questrial"/>
              </a:rPr>
              <a:t>Review and discuss what we know from Unit 2:</a:t>
            </a:r>
          </a:p>
          <a:p>
            <a:pPr marL="0" marR="0" lvl="0" indent="0" algn="l" rtl="0">
              <a:lnSpc>
                <a:spcPct val="90000"/>
              </a:lnSpc>
              <a:spcBef>
                <a:spcPts val="1400"/>
              </a:spcBef>
              <a:spcAft>
                <a:spcPts val="0"/>
              </a:spcAft>
              <a:buNone/>
            </a:pPr>
            <a:r>
              <a:rPr lang="en-US" sz="2200" b="0" i="0" u="none" strike="noStrike" cap="none">
                <a:solidFill>
                  <a:schemeClr val="dk1"/>
                </a:solidFill>
                <a:latin typeface="Questrial"/>
                <a:ea typeface="Questrial"/>
                <a:cs typeface="Questrial"/>
                <a:sym typeface="Questrial"/>
              </a:rPr>
              <a:t>The Road to Revolution</a:t>
            </a:r>
          </a:p>
          <a:p>
            <a:pPr marL="265176" marR="0" lvl="1" indent="-138175" algn="l" rtl="0">
              <a:lnSpc>
                <a:spcPct val="90000"/>
              </a:lnSpc>
              <a:spcBef>
                <a:spcPts val="4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Tighter British Control</a:t>
            </a:r>
          </a:p>
          <a:p>
            <a:pPr marL="265176" marR="0" lvl="1" indent="-138175" algn="l" rtl="0">
              <a:lnSpc>
                <a:spcPct val="90000"/>
              </a:lnSpc>
              <a:spcBef>
                <a:spcPts val="6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Colonial Resistance</a:t>
            </a:r>
          </a:p>
          <a:p>
            <a:pPr marL="265176" marR="0" lvl="1" indent="-138175" algn="l" rtl="0">
              <a:lnSpc>
                <a:spcPct val="90000"/>
              </a:lnSpc>
              <a:spcBef>
                <a:spcPts val="6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Declaring Independence </a:t>
            </a:r>
          </a:p>
          <a:p>
            <a:pPr marL="0" marR="0" lvl="0" indent="0" algn="l" rtl="0">
              <a:lnSpc>
                <a:spcPct val="90000"/>
              </a:lnSpc>
              <a:spcBef>
                <a:spcPts val="1600"/>
              </a:spcBef>
              <a:spcAft>
                <a:spcPts val="0"/>
              </a:spcAft>
              <a:buNone/>
            </a:pPr>
            <a:r>
              <a:rPr lang="en-US" sz="2200" b="0" i="0" u="none" strike="noStrike" cap="none">
                <a:solidFill>
                  <a:schemeClr val="dk1"/>
                </a:solidFill>
                <a:latin typeface="Questrial"/>
                <a:ea typeface="Questrial"/>
                <a:cs typeface="Questrial"/>
                <a:sym typeface="Questrial"/>
              </a:rPr>
              <a:t>The American Revolution</a:t>
            </a:r>
          </a:p>
          <a:p>
            <a:pPr marL="265176" marR="0" lvl="1" indent="-138175" algn="l" rtl="0">
              <a:lnSpc>
                <a:spcPct val="90000"/>
              </a:lnSpc>
              <a:spcBef>
                <a:spcPts val="4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The War and its Legacy </a:t>
            </a:r>
          </a:p>
          <a:p>
            <a:pPr marL="0" marR="0" lvl="0" indent="0" algn="l" rtl="0">
              <a:lnSpc>
                <a:spcPct val="90000"/>
              </a:lnSpc>
              <a:spcBef>
                <a:spcPts val="1600"/>
              </a:spcBef>
              <a:spcAft>
                <a:spcPts val="0"/>
              </a:spcAft>
              <a:buNone/>
            </a:pPr>
            <a:r>
              <a:rPr lang="en-US" sz="2200" b="0" i="0" u="none" strike="noStrike" cap="none">
                <a:solidFill>
                  <a:schemeClr val="dk1"/>
                </a:solidFill>
                <a:latin typeface="Questrial"/>
                <a:ea typeface="Questrial"/>
                <a:cs typeface="Questrial"/>
                <a:sym typeface="Questrial"/>
              </a:rPr>
              <a:t>Confederation to Constitution </a:t>
            </a:r>
          </a:p>
          <a:p>
            <a:pPr marL="265176" marR="0" lvl="1" indent="-138175" algn="l" rtl="0">
              <a:lnSpc>
                <a:spcPct val="90000"/>
              </a:lnSpc>
              <a:spcBef>
                <a:spcPts val="4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Articles of Confederation</a:t>
            </a:r>
          </a:p>
          <a:p>
            <a:pPr marL="265176" marR="0" lvl="1" indent="-138175" algn="l" rtl="0">
              <a:lnSpc>
                <a:spcPct val="90000"/>
              </a:lnSpc>
              <a:spcBef>
                <a:spcPts val="600"/>
              </a:spcBef>
              <a:spcAft>
                <a:spcPts val="0"/>
              </a:spcAft>
              <a:buClr>
                <a:schemeClr val="accent1"/>
              </a:buClr>
              <a:buSzPct val="100000"/>
              <a:buFont typeface="Noto Sans Symbols"/>
              <a:buChar char="❖"/>
            </a:pPr>
            <a:r>
              <a:rPr lang="en-US" sz="1800" b="0" i="0" u="none" strike="noStrike" cap="none">
                <a:solidFill>
                  <a:schemeClr val="dk1"/>
                </a:solidFill>
                <a:latin typeface="Questrial"/>
                <a:ea typeface="Questrial"/>
                <a:cs typeface="Questrial"/>
                <a:sym typeface="Questrial"/>
              </a:rPr>
              <a:t>Constitutional Convention</a:t>
            </a:r>
          </a:p>
        </p:txBody>
      </p:sp>
      <p:pic>
        <p:nvPicPr>
          <p:cNvPr id="111" name="Shape 111"/>
          <p:cNvPicPr preferRelativeResize="0"/>
          <p:nvPr/>
        </p:nvPicPr>
        <p:blipFill rotWithShape="1">
          <a:blip r:embed="rId3">
            <a:alphaModFix/>
          </a:blip>
          <a:srcRect/>
          <a:stretch/>
        </p:blipFill>
        <p:spPr>
          <a:xfrm>
            <a:off x="7555810" y="2307676"/>
            <a:ext cx="4352700" cy="3264600"/>
          </a:xfrm>
          <a:prstGeom prst="rect">
            <a:avLst/>
          </a:prstGeom>
          <a:noFill/>
          <a:ln>
            <a:noFill/>
          </a:ln>
        </p:spPr>
      </p:pic>
      <p:sp>
        <p:nvSpPr>
          <p:cNvPr id="112" name="Shape 112"/>
          <p:cNvSpPr txBox="1"/>
          <p:nvPr/>
        </p:nvSpPr>
        <p:spPr>
          <a:xfrm>
            <a:off x="7555810" y="5795123"/>
            <a:ext cx="4042200" cy="646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Questrial"/>
                <a:ea typeface="Questrial"/>
                <a:cs typeface="Questrial"/>
                <a:sym typeface="Questrial"/>
              </a:rPr>
              <a:t>Independence Hall</a:t>
            </a:r>
          </a:p>
          <a:p>
            <a:pPr marL="0" marR="0" lvl="0" indent="0" algn="l" rtl="0">
              <a:spcBef>
                <a:spcPts val="0"/>
              </a:spcBef>
              <a:buSzPct val="25000"/>
              <a:buNone/>
            </a:pPr>
            <a:r>
              <a:rPr lang="en-US" sz="1800">
                <a:solidFill>
                  <a:schemeClr val="dk1"/>
                </a:solidFill>
                <a:latin typeface="Questrial"/>
                <a:ea typeface="Questrial"/>
                <a:cs typeface="Questrial"/>
                <a:sym typeface="Questrial"/>
              </a:rPr>
              <a:t>Picture from Miss Bowman’s visit in 2014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600" b="0" i="0" u="none" strike="noStrike" cap="none">
                <a:solidFill>
                  <a:srgbClr val="0C0C0C"/>
                </a:solidFill>
                <a:latin typeface="Questrial"/>
                <a:ea typeface="Questrial"/>
                <a:cs typeface="Questrial"/>
                <a:sym typeface="Questrial"/>
              </a:rPr>
              <a:t>FOUNDING OF THE UNITED ARAB EMIRATES</a:t>
            </a:r>
          </a:p>
        </p:txBody>
      </p:sp>
      <p:sp>
        <p:nvSpPr>
          <p:cNvPr id="118" name="Shape 118"/>
          <p:cNvSpPr txBox="1">
            <a:spLocks noGrp="1"/>
          </p:cNvSpPr>
          <p:nvPr>
            <p:ph type="body" idx="1"/>
          </p:nvPr>
        </p:nvSpPr>
        <p:spPr>
          <a:xfrm>
            <a:off x="264273" y="1957589"/>
            <a:ext cx="6239557" cy="4846817"/>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1750"/>
              <a:buFont typeface="Noto Sans Symbols"/>
              <a:buChar char="❖"/>
            </a:pPr>
            <a:r>
              <a:rPr lang="en-US" sz="2035" b="0" i="0" u="none" strike="noStrike" cap="none">
                <a:solidFill>
                  <a:schemeClr val="dk1"/>
                </a:solidFill>
                <a:latin typeface="Questrial"/>
                <a:ea typeface="Questrial"/>
                <a:cs typeface="Questrial"/>
                <a:sym typeface="Questrial"/>
              </a:rPr>
              <a:t> Divide students into groups to research the founding of the United Arab Emirates.  </a:t>
            </a:r>
          </a:p>
          <a:p>
            <a:pPr marL="91440" marR="0" lvl="0" indent="-91440" algn="l" rtl="0">
              <a:lnSpc>
                <a:spcPct val="90000"/>
              </a:lnSpc>
              <a:spcBef>
                <a:spcPts val="1400"/>
              </a:spcBef>
              <a:spcAft>
                <a:spcPts val="0"/>
              </a:spcAft>
              <a:buClr>
                <a:schemeClr val="accent1"/>
              </a:buClr>
              <a:buSzPct val="101750"/>
              <a:buFont typeface="Noto Sans Symbols"/>
              <a:buChar char="❖"/>
            </a:pPr>
            <a:r>
              <a:rPr lang="en-US" sz="2035" b="0" i="0" u="none" strike="noStrike" cap="none">
                <a:solidFill>
                  <a:schemeClr val="dk1"/>
                </a:solidFill>
                <a:latin typeface="Questrial"/>
                <a:ea typeface="Questrial"/>
                <a:cs typeface="Questrial"/>
                <a:sym typeface="Questrial"/>
              </a:rPr>
              <a:t>Using their laptops, direct them to the websites for the UAE Government and the UAE Embassy in Washington, D.C. </a:t>
            </a:r>
            <a:br>
              <a:rPr lang="en-US" sz="2035" b="0" i="0" u="none" strike="noStrike" cap="none">
                <a:solidFill>
                  <a:schemeClr val="dk1"/>
                </a:solidFill>
                <a:latin typeface="Questrial"/>
                <a:ea typeface="Questrial"/>
                <a:cs typeface="Questrial"/>
                <a:sym typeface="Questrial"/>
              </a:rPr>
            </a:br>
            <a:r>
              <a:rPr lang="en-US" sz="2035" b="0" i="0" u="none" strike="noStrike" cap="none">
                <a:solidFill>
                  <a:schemeClr val="dk1"/>
                </a:solidFill>
                <a:latin typeface="Questrial"/>
                <a:ea typeface="Questrial"/>
                <a:cs typeface="Questrial"/>
                <a:sym typeface="Questrial"/>
              </a:rPr>
              <a:t>(</a:t>
            </a:r>
            <a:r>
              <a:rPr lang="en-US" sz="2035" b="0" i="0" u="sng" strike="noStrike" cap="none">
                <a:solidFill>
                  <a:schemeClr val="hlink"/>
                </a:solidFill>
                <a:latin typeface="Questrial"/>
                <a:ea typeface="Questrial"/>
                <a:cs typeface="Questrial"/>
                <a:sym typeface="Questrial"/>
                <a:hlinkClick r:id="rId3"/>
              </a:rPr>
              <a:t>https://government.ae/en/about-the-uae/founders-of-the-union</a:t>
            </a:r>
            <a:r>
              <a:rPr lang="en-US" sz="2035" b="0" i="0" u="none" strike="noStrike" cap="none">
                <a:solidFill>
                  <a:schemeClr val="dk1"/>
                </a:solidFill>
                <a:latin typeface="Questrial"/>
                <a:ea typeface="Questrial"/>
                <a:cs typeface="Questrial"/>
                <a:sym typeface="Questrial"/>
              </a:rPr>
              <a:t> and </a:t>
            </a:r>
            <a:r>
              <a:rPr lang="en-US" sz="2035" b="0" i="0" u="sng" strike="noStrike" cap="none">
                <a:solidFill>
                  <a:schemeClr val="hlink"/>
                </a:solidFill>
                <a:latin typeface="Questrial"/>
                <a:ea typeface="Questrial"/>
                <a:cs typeface="Questrial"/>
                <a:sym typeface="Questrial"/>
                <a:hlinkClick r:id="rId4"/>
              </a:rPr>
              <a:t>http://www.uae-embassy.org/about-uae/history</a:t>
            </a:r>
            <a:r>
              <a:rPr lang="en-US" sz="2035" b="0" i="0" u="none" strike="noStrike" cap="none">
                <a:solidFill>
                  <a:schemeClr val="dk1"/>
                </a:solidFill>
                <a:latin typeface="Questrial"/>
                <a:ea typeface="Questrial"/>
                <a:cs typeface="Questrial"/>
                <a:sym typeface="Questrial"/>
              </a:rPr>
              <a:t>) </a:t>
            </a:r>
            <a:br>
              <a:rPr lang="en-US" sz="2035" b="0" i="0" u="none" strike="noStrike" cap="none">
                <a:solidFill>
                  <a:schemeClr val="dk1"/>
                </a:solidFill>
                <a:latin typeface="Questrial"/>
                <a:ea typeface="Questrial"/>
                <a:cs typeface="Questrial"/>
                <a:sym typeface="Questrial"/>
              </a:rPr>
            </a:br>
            <a:endParaRPr lang="en-US" sz="2035" b="0" i="0" u="none" strike="noStrike" cap="none">
              <a:solidFill>
                <a:schemeClr val="dk1"/>
              </a:solidFill>
              <a:latin typeface="Questrial"/>
              <a:ea typeface="Questrial"/>
              <a:cs typeface="Questrial"/>
              <a:sym typeface="Questrial"/>
            </a:endParaRPr>
          </a:p>
          <a:p>
            <a:pPr marL="265176" marR="0" lvl="1" indent="-138175" algn="l" rtl="0">
              <a:lnSpc>
                <a:spcPct val="90000"/>
              </a:lnSpc>
              <a:spcBef>
                <a:spcPts val="400"/>
              </a:spcBef>
              <a:spcAft>
                <a:spcPts val="0"/>
              </a:spcAft>
              <a:buClr>
                <a:schemeClr val="accent1"/>
              </a:buClr>
              <a:buSzPct val="97941"/>
              <a:buFont typeface="Noto Sans Symbols"/>
              <a:buChar char="❖"/>
            </a:pPr>
            <a:r>
              <a:rPr lang="en-US" sz="1665" b="0" i="0" u="none" strike="noStrike" cap="none">
                <a:solidFill>
                  <a:schemeClr val="dk1"/>
                </a:solidFill>
                <a:latin typeface="Questrial"/>
                <a:ea typeface="Questrial"/>
                <a:cs typeface="Questrial"/>
                <a:sym typeface="Questrial"/>
              </a:rPr>
              <a:t> Who had control of this region before the unification of the Emirates?</a:t>
            </a:r>
          </a:p>
          <a:p>
            <a:pPr marL="265176" marR="0" lvl="1" indent="-138175" algn="l" rtl="0">
              <a:lnSpc>
                <a:spcPct val="90000"/>
              </a:lnSpc>
              <a:spcBef>
                <a:spcPts val="600"/>
              </a:spcBef>
              <a:spcAft>
                <a:spcPts val="0"/>
              </a:spcAft>
              <a:buClr>
                <a:schemeClr val="accent1"/>
              </a:buClr>
              <a:buSzPct val="97941"/>
              <a:buFont typeface="Noto Sans Symbols"/>
              <a:buChar char="❖"/>
            </a:pPr>
            <a:r>
              <a:rPr lang="en-US" sz="1665" b="0" i="0" u="none" strike="noStrike" cap="none">
                <a:solidFill>
                  <a:schemeClr val="dk1"/>
                </a:solidFill>
                <a:latin typeface="Questrial"/>
                <a:ea typeface="Questrial"/>
                <a:cs typeface="Questrial"/>
                <a:sym typeface="Questrial"/>
              </a:rPr>
              <a:t> Why did they seek their independence?</a:t>
            </a:r>
          </a:p>
          <a:p>
            <a:pPr marL="265176" marR="0" lvl="1" indent="-138175" algn="l" rtl="0">
              <a:lnSpc>
                <a:spcPct val="90000"/>
              </a:lnSpc>
              <a:spcBef>
                <a:spcPts val="600"/>
              </a:spcBef>
              <a:spcAft>
                <a:spcPts val="0"/>
              </a:spcAft>
              <a:buClr>
                <a:schemeClr val="accent1"/>
              </a:buClr>
              <a:buSzPct val="97941"/>
              <a:buFont typeface="Noto Sans Symbols"/>
              <a:buChar char="❖"/>
            </a:pPr>
            <a:r>
              <a:rPr lang="en-US" sz="1665" b="0" i="0" u="none" strike="noStrike" cap="none">
                <a:solidFill>
                  <a:schemeClr val="dk1"/>
                </a:solidFill>
                <a:latin typeface="Questrial"/>
                <a:ea typeface="Questrial"/>
                <a:cs typeface="Questrial"/>
                <a:sym typeface="Questrial"/>
              </a:rPr>
              <a:t> Who are the “Founding Fathers?”</a:t>
            </a:r>
          </a:p>
          <a:p>
            <a:pPr marL="265176" marR="0" lvl="1" indent="-138175" algn="l" rtl="0">
              <a:lnSpc>
                <a:spcPct val="90000"/>
              </a:lnSpc>
              <a:spcBef>
                <a:spcPts val="600"/>
              </a:spcBef>
              <a:spcAft>
                <a:spcPts val="0"/>
              </a:spcAft>
              <a:buClr>
                <a:schemeClr val="accent1"/>
              </a:buClr>
              <a:buSzPct val="97941"/>
              <a:buFont typeface="Noto Sans Symbols"/>
              <a:buChar char="❖"/>
            </a:pPr>
            <a:r>
              <a:rPr lang="en-US" sz="1665" b="0" i="0" u="none" strike="noStrike" cap="none">
                <a:solidFill>
                  <a:schemeClr val="dk1"/>
                </a:solidFill>
                <a:latin typeface="Questrial"/>
                <a:ea typeface="Questrial"/>
                <a:cs typeface="Questrial"/>
                <a:sym typeface="Questrial"/>
              </a:rPr>
              <a:t> When was their independence finalized? </a:t>
            </a:r>
            <a:r>
              <a:rPr lang="en-US" sz="1202" b="0" i="1" u="none" strike="noStrike" cap="none">
                <a:solidFill>
                  <a:schemeClr val="dk1"/>
                </a:solidFill>
                <a:latin typeface="Questrial"/>
                <a:ea typeface="Questrial"/>
                <a:cs typeface="Questrial"/>
                <a:sym typeface="Questrial"/>
              </a:rPr>
              <a:t/>
            </a:r>
            <a:br>
              <a:rPr lang="en-US" sz="1202" b="0" i="1" u="none" strike="noStrike" cap="none">
                <a:solidFill>
                  <a:schemeClr val="dk1"/>
                </a:solidFill>
                <a:latin typeface="Questrial"/>
                <a:ea typeface="Questrial"/>
                <a:cs typeface="Questrial"/>
                <a:sym typeface="Questrial"/>
              </a:rPr>
            </a:br>
            <a:endParaRPr lang="en-US" sz="1202" b="0" i="1" u="none" strike="noStrike" cap="none">
              <a:solidFill>
                <a:schemeClr val="dk1"/>
              </a:solidFill>
              <a:latin typeface="Questrial"/>
              <a:ea typeface="Questrial"/>
              <a:cs typeface="Questrial"/>
              <a:sym typeface="Questrial"/>
            </a:endParaRPr>
          </a:p>
        </p:txBody>
      </p:sp>
      <p:pic>
        <p:nvPicPr>
          <p:cNvPr id="119" name="Shape 119"/>
          <p:cNvPicPr preferRelativeResize="0"/>
          <p:nvPr/>
        </p:nvPicPr>
        <p:blipFill rotWithShape="1">
          <a:blip r:embed="rId5">
            <a:alphaModFix/>
          </a:blip>
          <a:srcRect/>
          <a:stretch/>
        </p:blipFill>
        <p:spPr>
          <a:xfrm rot="5400000">
            <a:off x="6949717" y="2399986"/>
            <a:ext cx="4572359" cy="3429270"/>
          </a:xfrm>
          <a:prstGeom prst="rect">
            <a:avLst/>
          </a:prstGeom>
          <a:noFill/>
          <a:ln>
            <a:noFill/>
          </a:ln>
        </p:spPr>
      </p:pic>
      <p:sp>
        <p:nvSpPr>
          <p:cNvPr id="120" name="Shape 120"/>
          <p:cNvSpPr txBox="1"/>
          <p:nvPr/>
        </p:nvSpPr>
        <p:spPr>
          <a:xfrm>
            <a:off x="7405352" y="6435075"/>
            <a:ext cx="309093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Etihad Museum,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024128" y="585216"/>
            <a:ext cx="1051534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000" b="0" i="0" u="none" strike="noStrike" cap="none">
                <a:solidFill>
                  <a:srgbClr val="0C0C0C"/>
                </a:solidFill>
                <a:latin typeface="Questrial"/>
                <a:ea typeface="Questrial"/>
                <a:cs typeface="Questrial"/>
                <a:sym typeface="Questrial"/>
              </a:rPr>
              <a:t>PICTURES FROM MISS BOWMAN’S TRIP, MARCH 2017</a:t>
            </a:r>
          </a:p>
        </p:txBody>
      </p:sp>
      <p:pic>
        <p:nvPicPr>
          <p:cNvPr id="126" name="Shape 126"/>
          <p:cNvPicPr preferRelativeResize="0">
            <a:picLocks noGrp="1"/>
          </p:cNvPicPr>
          <p:nvPr>
            <p:ph type="body" idx="1"/>
          </p:nvPr>
        </p:nvPicPr>
        <p:blipFill rotWithShape="1">
          <a:blip r:embed="rId3">
            <a:alphaModFix/>
          </a:blip>
          <a:srcRect/>
          <a:stretch/>
        </p:blipFill>
        <p:spPr>
          <a:xfrm>
            <a:off x="916695" y="2000407"/>
            <a:ext cx="5363633" cy="4022724"/>
          </a:xfrm>
          <a:prstGeom prst="rect">
            <a:avLst/>
          </a:prstGeom>
          <a:noFill/>
          <a:ln>
            <a:noFill/>
          </a:ln>
        </p:spPr>
      </p:pic>
      <p:sp>
        <p:nvSpPr>
          <p:cNvPr id="127" name="Shape 127"/>
          <p:cNvSpPr txBox="1"/>
          <p:nvPr/>
        </p:nvSpPr>
        <p:spPr>
          <a:xfrm>
            <a:off x="916695" y="6091707"/>
            <a:ext cx="485992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Union House: Dar El-Etihad </a:t>
            </a:r>
          </a:p>
        </p:txBody>
      </p:sp>
      <p:pic>
        <p:nvPicPr>
          <p:cNvPr id="128" name="Shape 128"/>
          <p:cNvPicPr preferRelativeResize="0"/>
          <p:nvPr/>
        </p:nvPicPr>
        <p:blipFill rotWithShape="1">
          <a:blip r:embed="rId4">
            <a:alphaModFix/>
          </a:blip>
          <a:srcRect/>
          <a:stretch/>
        </p:blipFill>
        <p:spPr>
          <a:xfrm rot="5400000">
            <a:off x="6554317" y="2338772"/>
            <a:ext cx="4711163" cy="35333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rotWithShape="1">
          <a:blip r:embed="rId3">
            <a:alphaModFix/>
          </a:blip>
          <a:srcRect/>
          <a:stretch/>
        </p:blipFill>
        <p:spPr>
          <a:xfrm>
            <a:off x="187292" y="215379"/>
            <a:ext cx="3895310" cy="5193747"/>
          </a:xfrm>
          <a:prstGeom prst="rect">
            <a:avLst/>
          </a:prstGeom>
          <a:noFill/>
          <a:ln>
            <a:noFill/>
          </a:ln>
        </p:spPr>
      </p:pic>
      <p:sp>
        <p:nvSpPr>
          <p:cNvPr id="134" name="Shape 134"/>
          <p:cNvSpPr txBox="1"/>
          <p:nvPr/>
        </p:nvSpPr>
        <p:spPr>
          <a:xfrm>
            <a:off x="97140" y="5499280"/>
            <a:ext cx="3799267"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Picture caption: Signing of the Independence Memorandum with the British High Commissioner </a:t>
            </a:r>
          </a:p>
          <a:p>
            <a:pPr marL="0" marR="0" lvl="0" indent="0" algn="l" rtl="0">
              <a:spcBef>
                <a:spcPts val="0"/>
              </a:spcBef>
              <a:buSzPct val="25000"/>
              <a:buNone/>
            </a:pPr>
            <a:r>
              <a:rPr lang="en-US" sz="1800">
                <a:solidFill>
                  <a:schemeClr val="dk1"/>
                </a:solidFill>
                <a:latin typeface="Questrial"/>
                <a:ea typeface="Questrial"/>
                <a:cs typeface="Questrial"/>
                <a:sym typeface="Questrial"/>
              </a:rPr>
              <a:t>Etihad Museum, 2017</a:t>
            </a:r>
          </a:p>
        </p:txBody>
      </p:sp>
      <p:pic>
        <p:nvPicPr>
          <p:cNvPr id="135" name="Shape 135"/>
          <p:cNvPicPr preferRelativeResize="0"/>
          <p:nvPr/>
        </p:nvPicPr>
        <p:blipFill rotWithShape="1">
          <a:blip r:embed="rId4">
            <a:alphaModFix/>
          </a:blip>
          <a:srcRect/>
          <a:stretch/>
        </p:blipFill>
        <p:spPr>
          <a:xfrm>
            <a:off x="4375333" y="215379"/>
            <a:ext cx="3982242" cy="5309658"/>
          </a:xfrm>
          <a:prstGeom prst="rect">
            <a:avLst/>
          </a:prstGeom>
          <a:noFill/>
          <a:ln>
            <a:noFill/>
          </a:ln>
        </p:spPr>
      </p:pic>
      <p:sp>
        <p:nvSpPr>
          <p:cNvPr id="136" name="Shape 136"/>
          <p:cNvSpPr txBox="1"/>
          <p:nvPr/>
        </p:nvSpPr>
        <p:spPr>
          <a:xfrm>
            <a:off x="4375332" y="5525037"/>
            <a:ext cx="398224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Picture caption: The Union Agreement meeting</a:t>
            </a:r>
          </a:p>
          <a:p>
            <a:pPr marL="0" marR="0" lvl="0" indent="0" algn="l" rtl="0">
              <a:spcBef>
                <a:spcPts val="0"/>
              </a:spcBef>
              <a:buSzPct val="25000"/>
              <a:buNone/>
            </a:pPr>
            <a:r>
              <a:rPr lang="en-US" sz="1800">
                <a:solidFill>
                  <a:schemeClr val="dk1"/>
                </a:solidFill>
                <a:latin typeface="Questrial"/>
                <a:ea typeface="Questrial"/>
                <a:cs typeface="Questrial"/>
                <a:sym typeface="Questrial"/>
              </a:rPr>
              <a:t>Etihad Museum, 2017</a:t>
            </a:r>
          </a:p>
        </p:txBody>
      </p:sp>
      <p:pic>
        <p:nvPicPr>
          <p:cNvPr id="137" name="Shape 137"/>
          <p:cNvPicPr preferRelativeResize="0"/>
          <p:nvPr/>
        </p:nvPicPr>
        <p:blipFill rotWithShape="1">
          <a:blip r:embed="rId5">
            <a:alphaModFix/>
          </a:blip>
          <a:srcRect/>
          <a:stretch/>
        </p:blipFill>
        <p:spPr>
          <a:xfrm>
            <a:off x="8525810" y="362046"/>
            <a:ext cx="3494469" cy="2620852"/>
          </a:xfrm>
          <a:prstGeom prst="rect">
            <a:avLst/>
          </a:prstGeom>
          <a:noFill/>
          <a:ln>
            <a:noFill/>
          </a:ln>
        </p:spPr>
      </p:pic>
      <p:pic>
        <p:nvPicPr>
          <p:cNvPr id="138" name="Shape 138"/>
          <p:cNvPicPr preferRelativeResize="0"/>
          <p:nvPr/>
        </p:nvPicPr>
        <p:blipFill rotWithShape="1">
          <a:blip r:embed="rId6">
            <a:alphaModFix/>
          </a:blip>
          <a:srcRect/>
          <a:stretch/>
        </p:blipFill>
        <p:spPr>
          <a:xfrm>
            <a:off x="8427072" y="3330485"/>
            <a:ext cx="3691944" cy="27689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024128" y="371416"/>
            <a:ext cx="9720000" cy="14997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2800" b="0" i="0" u="none" strike="noStrike" cap="none">
                <a:solidFill>
                  <a:srgbClr val="0C0C0C"/>
                </a:solidFill>
                <a:latin typeface="Questrial"/>
                <a:ea typeface="Questrial"/>
                <a:cs typeface="Questrial"/>
                <a:sym typeface="Questrial"/>
              </a:rPr>
              <a:t>PART II: </a:t>
            </a:r>
            <a:r>
              <a:rPr lang="en-US" sz="2800" b="0" i="0" u="none" strike="noStrike" cap="none">
                <a:solidFill>
                  <a:srgbClr val="000000"/>
                </a:solidFill>
                <a:latin typeface="Questrial"/>
                <a:ea typeface="Questrial"/>
                <a:cs typeface="Questrial"/>
                <a:sym typeface="Questrial"/>
              </a:rPr>
              <a:t>Students will compare and contrast key provisions in the U.S. Constitution with those in the constitution of the United Arab Emirates </a:t>
            </a:r>
          </a:p>
        </p:txBody>
      </p:sp>
      <p:sp>
        <p:nvSpPr>
          <p:cNvPr id="144" name="Shape 144"/>
          <p:cNvSpPr txBox="1">
            <a:spLocks noGrp="1"/>
          </p:cNvSpPr>
          <p:nvPr>
            <p:ph type="body" idx="1"/>
          </p:nvPr>
        </p:nvSpPr>
        <p:spPr>
          <a:xfrm>
            <a:off x="1024090" y="2039300"/>
            <a:ext cx="9720000" cy="4023300"/>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Begin by asking the following questions: </a:t>
            </a:r>
          </a:p>
          <a:p>
            <a:pPr marL="594360" marR="0" lvl="3" indent="-137159" algn="l" rtl="0">
              <a:lnSpc>
                <a:spcPct val="90000"/>
              </a:lnSpc>
              <a:spcBef>
                <a:spcPts val="400"/>
              </a:spcBef>
              <a:spcAft>
                <a:spcPts val="0"/>
              </a:spcAft>
              <a:buClr>
                <a:schemeClr val="accent1"/>
              </a:buClr>
              <a:buSzPct val="100000"/>
              <a:buFont typeface="Noto Sans Symbols"/>
              <a:buChar char="❖"/>
            </a:pPr>
            <a:r>
              <a:rPr lang="en-US" sz="2000" b="0" i="0" u="none" strike="noStrike" cap="none">
                <a:solidFill>
                  <a:schemeClr val="dk1"/>
                </a:solidFill>
                <a:latin typeface="Questrial"/>
                <a:ea typeface="Questrial"/>
                <a:cs typeface="Questrial"/>
                <a:sym typeface="Questrial"/>
              </a:rPr>
              <a:t>What does it mean to be a citizen? </a:t>
            </a:r>
          </a:p>
          <a:p>
            <a:pPr marL="594360" marR="0" lvl="3" indent="-137159" algn="l" rtl="0">
              <a:lnSpc>
                <a:spcPct val="90000"/>
              </a:lnSpc>
              <a:spcBef>
                <a:spcPts val="600"/>
              </a:spcBef>
              <a:spcAft>
                <a:spcPts val="0"/>
              </a:spcAft>
              <a:buClr>
                <a:schemeClr val="accent1"/>
              </a:buClr>
              <a:buSzPct val="100000"/>
              <a:buFont typeface="Noto Sans Symbols"/>
              <a:buChar char="❖"/>
            </a:pPr>
            <a:r>
              <a:rPr lang="en-US" sz="2000" b="0" i="0" u="none" strike="noStrike" cap="none">
                <a:solidFill>
                  <a:schemeClr val="dk1"/>
                </a:solidFill>
                <a:latin typeface="Questrial"/>
                <a:ea typeface="Questrial"/>
                <a:cs typeface="Questrial"/>
                <a:sym typeface="Questrial"/>
              </a:rPr>
              <a:t> Is it the same everywhere – do all citizens have the same rights and responsibilities?” </a:t>
            </a:r>
            <a:br>
              <a:rPr lang="en-US" sz="2000" b="0" i="0" u="none" strike="noStrike" cap="none">
                <a:solidFill>
                  <a:schemeClr val="dk1"/>
                </a:solidFill>
                <a:latin typeface="Questrial"/>
                <a:ea typeface="Questrial"/>
                <a:cs typeface="Questrial"/>
                <a:sym typeface="Questrial"/>
              </a:rPr>
            </a:br>
            <a:endParaRPr lang="en-US" sz="2000" b="0" i="0" u="none" strike="noStrike" cap="none">
              <a:solidFill>
                <a:schemeClr val="dk1"/>
              </a:solidFill>
              <a:latin typeface="Questrial"/>
              <a:ea typeface="Questrial"/>
              <a:cs typeface="Questrial"/>
              <a:sym typeface="Questrial"/>
            </a:endParaRPr>
          </a:p>
          <a:p>
            <a:pPr marL="91440" marR="0" lvl="0" indent="-91440" algn="l" rtl="0">
              <a:lnSpc>
                <a:spcPct val="90000"/>
              </a:lnSpc>
              <a:spcBef>
                <a:spcPts val="160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 Record key words from students answers on Smart Board/whiteboard, summarizing their thoughts when you are done taking answers.</a:t>
            </a:r>
          </a:p>
        </p:txBody>
      </p:sp>
      <p:pic>
        <p:nvPicPr>
          <p:cNvPr id="145" name="Shape 145"/>
          <p:cNvPicPr preferRelativeResize="0"/>
          <p:nvPr/>
        </p:nvPicPr>
        <p:blipFill rotWithShape="1">
          <a:blip r:embed="rId3">
            <a:alphaModFix/>
          </a:blip>
          <a:srcRect/>
          <a:stretch/>
        </p:blipFill>
        <p:spPr>
          <a:xfrm>
            <a:off x="4349213" y="4977274"/>
            <a:ext cx="3069900" cy="1757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024128" y="470091"/>
            <a:ext cx="9720000" cy="14997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3600" b="0" i="0" u="none" strike="noStrike" cap="none">
                <a:solidFill>
                  <a:srgbClr val="0C0C0C"/>
                </a:solidFill>
                <a:latin typeface="Questrial"/>
                <a:ea typeface="Questrial"/>
                <a:cs typeface="Questrial"/>
                <a:sym typeface="Questrial"/>
              </a:rPr>
              <a:t>EXPLAIN: A CONSTITUTION…</a:t>
            </a:r>
          </a:p>
        </p:txBody>
      </p:sp>
      <p:sp>
        <p:nvSpPr>
          <p:cNvPr id="151" name="Shape 151"/>
          <p:cNvSpPr txBox="1">
            <a:spLocks noGrp="1"/>
          </p:cNvSpPr>
          <p:nvPr>
            <p:ph type="body" idx="1"/>
          </p:nvPr>
        </p:nvSpPr>
        <p:spPr>
          <a:xfrm>
            <a:off x="1024089" y="1911307"/>
            <a:ext cx="9720000" cy="4023300"/>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Tells what a country’s values are</a:t>
            </a:r>
          </a:p>
          <a:p>
            <a:pPr marL="91440" marR="0" lvl="0" indent="-91440" algn="l" rtl="0">
              <a:lnSpc>
                <a:spcPct val="90000"/>
              </a:lnSpc>
              <a:spcBef>
                <a:spcPts val="140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Tells how a country’s government operates</a:t>
            </a:r>
          </a:p>
          <a:p>
            <a:pPr marL="91440" marR="0" lvl="0" indent="-91440" algn="l" rtl="0">
              <a:lnSpc>
                <a:spcPct val="90000"/>
              </a:lnSpc>
              <a:spcBef>
                <a:spcPts val="1400"/>
              </a:spcBef>
              <a:spcAft>
                <a:spcPts val="0"/>
              </a:spcAft>
              <a:buClr>
                <a:schemeClr val="accent1"/>
              </a:buClr>
              <a:buSzPct val="100000"/>
              <a:buFont typeface="Noto Sans Symbols"/>
              <a:buChar char="❖"/>
            </a:pPr>
            <a:r>
              <a:rPr lang="en-US" sz="2200" b="0" i="0" u="none" strike="noStrike" cap="none">
                <a:solidFill>
                  <a:schemeClr val="dk1"/>
                </a:solidFill>
                <a:latin typeface="Questrial"/>
                <a:ea typeface="Questrial"/>
                <a:cs typeface="Questrial"/>
                <a:sym typeface="Questrial"/>
              </a:rPr>
              <a:t>Tells what rights and responsibilities a country’s citizens have</a:t>
            </a:r>
          </a:p>
          <a:p>
            <a:pPr marL="91440" marR="0" lvl="0" indent="-91440" algn="l" rtl="0">
              <a:lnSpc>
                <a:spcPct val="90000"/>
              </a:lnSpc>
              <a:spcBef>
                <a:spcPts val="1400"/>
              </a:spcBef>
              <a:spcAft>
                <a:spcPts val="0"/>
              </a:spcAft>
              <a:buClr>
                <a:schemeClr val="accent1"/>
              </a:buClr>
              <a:buSzPct val="100000"/>
              <a:buFont typeface="Noto Sans Symbols"/>
              <a:buNone/>
            </a:pPr>
            <a:endParaRPr sz="2200" b="0" i="0" u="none" strike="noStrike" cap="none">
              <a:solidFill>
                <a:schemeClr val="dk1"/>
              </a:solidFill>
              <a:latin typeface="Questrial"/>
              <a:ea typeface="Questrial"/>
              <a:cs typeface="Questrial"/>
              <a:sym typeface="Questrial"/>
            </a:endParaRPr>
          </a:p>
        </p:txBody>
      </p:sp>
      <p:pic>
        <p:nvPicPr>
          <p:cNvPr id="152" name="Shape 152"/>
          <p:cNvPicPr preferRelativeResize="0"/>
          <p:nvPr/>
        </p:nvPicPr>
        <p:blipFill rotWithShape="1">
          <a:blip r:embed="rId3">
            <a:alphaModFix/>
          </a:blip>
          <a:srcRect/>
          <a:stretch/>
        </p:blipFill>
        <p:spPr>
          <a:xfrm>
            <a:off x="1262659" y="3709116"/>
            <a:ext cx="3929671" cy="2220263"/>
          </a:xfrm>
          <a:prstGeom prst="rect">
            <a:avLst/>
          </a:prstGeom>
          <a:noFill/>
          <a:ln>
            <a:noFill/>
          </a:ln>
        </p:spPr>
      </p:pic>
      <p:sp>
        <p:nvSpPr>
          <p:cNvPr id="153" name="Shape 153"/>
          <p:cNvSpPr txBox="1"/>
          <p:nvPr/>
        </p:nvSpPr>
        <p:spPr>
          <a:xfrm>
            <a:off x="1262658" y="5934669"/>
            <a:ext cx="450707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U.S Constitution</a:t>
            </a:r>
          </a:p>
          <a:p>
            <a:pPr marL="0" marR="0" lvl="0" indent="0" algn="l" rtl="0">
              <a:spcBef>
                <a:spcPts val="0"/>
              </a:spcBef>
              <a:buSzPct val="25000"/>
              <a:buNone/>
            </a:pPr>
            <a:r>
              <a:rPr lang="en-US" sz="1800" u="sng">
                <a:solidFill>
                  <a:schemeClr val="hlink"/>
                </a:solidFill>
                <a:latin typeface="Questrial"/>
                <a:ea typeface="Questrial"/>
                <a:cs typeface="Questrial"/>
                <a:sym typeface="Questrial"/>
                <a:hlinkClick r:id="rId4"/>
              </a:rPr>
              <a:t>https://www.whitehouse.gov/1600/constitution</a:t>
            </a:r>
            <a:r>
              <a:rPr lang="en-US" sz="1800">
                <a:solidFill>
                  <a:schemeClr val="dk1"/>
                </a:solidFill>
                <a:latin typeface="Questrial"/>
                <a:ea typeface="Questrial"/>
                <a:cs typeface="Questrial"/>
                <a:sym typeface="Questrial"/>
              </a:rPr>
              <a:t> </a:t>
            </a:r>
          </a:p>
        </p:txBody>
      </p:sp>
      <p:pic>
        <p:nvPicPr>
          <p:cNvPr id="154" name="Shape 154"/>
          <p:cNvPicPr preferRelativeResize="0"/>
          <p:nvPr/>
        </p:nvPicPr>
        <p:blipFill rotWithShape="1">
          <a:blip r:embed="rId5">
            <a:alphaModFix/>
          </a:blip>
          <a:srcRect/>
          <a:stretch/>
        </p:blipFill>
        <p:spPr>
          <a:xfrm rot="5400000">
            <a:off x="9188592" y="1964806"/>
            <a:ext cx="2822260" cy="2116694"/>
          </a:xfrm>
          <a:prstGeom prst="rect">
            <a:avLst/>
          </a:prstGeom>
          <a:noFill/>
          <a:ln>
            <a:noFill/>
          </a:ln>
        </p:spPr>
      </p:pic>
      <p:pic>
        <p:nvPicPr>
          <p:cNvPr id="155" name="Shape 155"/>
          <p:cNvPicPr preferRelativeResize="0"/>
          <p:nvPr/>
        </p:nvPicPr>
        <p:blipFill rotWithShape="1">
          <a:blip r:embed="rId6">
            <a:alphaModFix/>
          </a:blip>
          <a:srcRect/>
          <a:stretch/>
        </p:blipFill>
        <p:spPr>
          <a:xfrm rot="-5400000" flipH="1">
            <a:off x="6747197" y="4078175"/>
            <a:ext cx="2952480" cy="2214360"/>
          </a:xfrm>
          <a:prstGeom prst="rect">
            <a:avLst/>
          </a:prstGeom>
          <a:noFill/>
          <a:ln>
            <a:noFill/>
          </a:ln>
        </p:spPr>
      </p:pic>
      <p:sp>
        <p:nvSpPr>
          <p:cNvPr id="156" name="Shape 156"/>
          <p:cNvSpPr txBox="1"/>
          <p:nvPr/>
        </p:nvSpPr>
        <p:spPr>
          <a:xfrm>
            <a:off x="9595182" y="4819248"/>
            <a:ext cx="2266682"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Questrial"/>
                <a:ea typeface="Questrial"/>
                <a:cs typeface="Questrial"/>
                <a:sym typeface="Questrial"/>
              </a:rPr>
              <a:t>Constitution of the United Arab Emirates.</a:t>
            </a:r>
          </a:p>
          <a:p>
            <a:pPr marL="0" marR="0" lvl="0" indent="0" algn="l" rtl="0">
              <a:spcBef>
                <a:spcPts val="0"/>
              </a:spcBef>
              <a:buSzPct val="25000"/>
              <a:buNone/>
            </a:pPr>
            <a:r>
              <a:rPr lang="en-US" sz="1800">
                <a:solidFill>
                  <a:schemeClr val="dk1"/>
                </a:solidFill>
                <a:latin typeface="Questrial"/>
                <a:ea typeface="Questrial"/>
                <a:cs typeface="Questrial"/>
                <a:sym typeface="Questrial"/>
              </a:rPr>
              <a:t>Pictures from Miss Bowman’s visit to the Etihad Museum, 2017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1024128" y="585216"/>
            <a:ext cx="9720072" cy="1499615"/>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rgbClr val="0C0C0C"/>
              </a:buClr>
              <a:buSzPct val="25000"/>
              <a:buFont typeface="Questrial"/>
              <a:buNone/>
            </a:pPr>
            <a:r>
              <a:rPr lang="en-US" sz="4800" b="0" i="0" u="none" strike="noStrike" cap="none">
                <a:solidFill>
                  <a:srgbClr val="0C0C0C"/>
                </a:solidFill>
                <a:latin typeface="Questrial"/>
                <a:ea typeface="Questrial"/>
                <a:cs typeface="Questrial"/>
                <a:sym typeface="Questrial"/>
              </a:rPr>
              <a:t>FREEDOM OF SPEECH</a:t>
            </a:r>
          </a:p>
        </p:txBody>
      </p:sp>
      <p:pic>
        <p:nvPicPr>
          <p:cNvPr id="162" name="Shape 162"/>
          <p:cNvPicPr preferRelativeResize="0"/>
          <p:nvPr/>
        </p:nvPicPr>
        <p:blipFill rotWithShape="1">
          <a:blip r:embed="rId3">
            <a:alphaModFix/>
          </a:blip>
          <a:srcRect/>
          <a:stretch/>
        </p:blipFill>
        <p:spPr>
          <a:xfrm>
            <a:off x="9560249" y="2817857"/>
            <a:ext cx="2143125" cy="2143125"/>
          </a:xfrm>
          <a:prstGeom prst="rect">
            <a:avLst/>
          </a:prstGeom>
          <a:noFill/>
          <a:ln>
            <a:noFill/>
          </a:ln>
        </p:spPr>
      </p:pic>
      <p:pic>
        <p:nvPicPr>
          <p:cNvPr id="163" name="Shape 163"/>
          <p:cNvPicPr preferRelativeResize="0"/>
          <p:nvPr/>
        </p:nvPicPr>
        <p:blipFill rotWithShape="1">
          <a:blip r:embed="rId4">
            <a:alphaModFix/>
          </a:blip>
          <a:srcRect/>
          <a:stretch/>
        </p:blipFill>
        <p:spPr>
          <a:xfrm>
            <a:off x="10098416" y="1262287"/>
            <a:ext cx="1066800" cy="573000"/>
          </a:xfrm>
          <a:prstGeom prst="rect">
            <a:avLst/>
          </a:prstGeom>
          <a:noFill/>
          <a:ln>
            <a:noFill/>
          </a:ln>
        </p:spPr>
      </p:pic>
      <p:pic>
        <p:nvPicPr>
          <p:cNvPr id="164" name="Shape 164"/>
          <p:cNvPicPr preferRelativeResize="0"/>
          <p:nvPr/>
        </p:nvPicPr>
        <p:blipFill rotWithShape="1">
          <a:blip r:embed="rId5">
            <a:alphaModFix/>
          </a:blip>
          <a:srcRect/>
          <a:stretch/>
        </p:blipFill>
        <p:spPr>
          <a:xfrm>
            <a:off x="8749637" y="478841"/>
            <a:ext cx="951000" cy="1512000"/>
          </a:xfrm>
          <a:prstGeom prst="rect">
            <a:avLst/>
          </a:prstGeom>
          <a:noFill/>
          <a:ln>
            <a:noFill/>
          </a:ln>
        </p:spPr>
      </p:pic>
      <p:sp>
        <p:nvSpPr>
          <p:cNvPr id="165" name="Shape 165"/>
          <p:cNvSpPr txBox="1">
            <a:spLocks noGrp="1"/>
          </p:cNvSpPr>
          <p:nvPr>
            <p:ph type="body" idx="1"/>
          </p:nvPr>
        </p:nvSpPr>
        <p:spPr>
          <a:xfrm>
            <a:off x="747578" y="2238975"/>
            <a:ext cx="9720000" cy="424800"/>
          </a:xfrm>
          <a:prstGeom prst="rect">
            <a:avLst/>
          </a:prstGeom>
          <a:noFill/>
          <a:ln>
            <a:noFill/>
          </a:ln>
        </p:spPr>
        <p:txBody>
          <a:bodyPr lIns="45700" tIns="45700" rIns="45700" bIns="45700" anchor="t" anchorCtr="0">
            <a:noAutofit/>
          </a:bodyPr>
          <a:lstStyle/>
          <a:p>
            <a:pPr marL="91440" marR="0" lvl="0" indent="-91440" algn="l" rtl="0">
              <a:lnSpc>
                <a:spcPct val="90000"/>
              </a:lnSpc>
              <a:spcBef>
                <a:spcPts val="0"/>
              </a:spcBef>
              <a:spcAft>
                <a:spcPts val="0"/>
              </a:spcAft>
              <a:buClr>
                <a:schemeClr val="accent1"/>
              </a:buClr>
              <a:buSzPct val="100000"/>
              <a:buFont typeface="Questrial"/>
              <a:buChar char=" "/>
            </a:pPr>
            <a:r>
              <a:rPr lang="en-US" sz="2400" b="0" i="0" u="sng" strike="noStrike" cap="none">
                <a:solidFill>
                  <a:schemeClr val="dk1"/>
                </a:solidFill>
                <a:latin typeface="Questrial"/>
                <a:ea typeface="Questrial"/>
                <a:cs typeface="Questrial"/>
                <a:sym typeface="Questrial"/>
              </a:rPr>
              <a:t>The United States Constitution says</a:t>
            </a:r>
            <a:r>
              <a:rPr lang="en-US" sz="2400" b="0" i="0" u="none" strike="noStrike" cap="none">
                <a:solidFill>
                  <a:schemeClr val="dk1"/>
                </a:solidFill>
                <a:latin typeface="Questrial"/>
                <a:ea typeface="Questrial"/>
                <a:cs typeface="Questrial"/>
                <a:sym typeface="Questrial"/>
              </a:rPr>
              <a:t>:</a:t>
            </a:r>
          </a:p>
        </p:txBody>
      </p:sp>
      <p:sp>
        <p:nvSpPr>
          <p:cNvPr id="166" name="Shape 166"/>
          <p:cNvSpPr/>
          <p:nvPr/>
        </p:nvSpPr>
        <p:spPr>
          <a:xfrm>
            <a:off x="1154805" y="2911900"/>
            <a:ext cx="7808890"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Questrial"/>
                <a:ea typeface="Questrial"/>
                <a:cs typeface="Questrial"/>
                <a:sym typeface="Questrial"/>
              </a:rPr>
              <a:t>“Congress shall make no law…abridging the freedom of speech…”</a:t>
            </a:r>
          </a:p>
        </p:txBody>
      </p:sp>
      <p:sp>
        <p:nvSpPr>
          <p:cNvPr id="167" name="Shape 167"/>
          <p:cNvSpPr txBox="1"/>
          <p:nvPr/>
        </p:nvSpPr>
        <p:spPr>
          <a:xfrm>
            <a:off x="1154805" y="3727794"/>
            <a:ext cx="7448400" cy="1938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u="sng">
                <a:solidFill>
                  <a:schemeClr val="dk1"/>
                </a:solidFill>
                <a:latin typeface="Questrial"/>
                <a:ea typeface="Questrial"/>
                <a:cs typeface="Questrial"/>
                <a:sym typeface="Questrial"/>
              </a:rPr>
              <a:t>The Constitution of the UAE says:</a:t>
            </a:r>
          </a:p>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b="1">
                <a:solidFill>
                  <a:schemeClr val="dk1"/>
                </a:solidFill>
                <a:latin typeface="Questrial"/>
                <a:ea typeface="Questrial"/>
                <a:cs typeface="Questrial"/>
                <a:sym typeface="Questrial"/>
              </a:rPr>
              <a:t>Article 30: Freedom of opinion/thought/conscience</a:t>
            </a:r>
          </a:p>
          <a:p>
            <a:pPr marL="0" marR="0" lvl="0" indent="0" algn="l" rtl="0">
              <a:spcBef>
                <a:spcPts val="0"/>
              </a:spcBef>
              <a:buSzPct val="25000"/>
              <a:buNone/>
            </a:pPr>
            <a:r>
              <a:rPr lang="en-US" sz="2000">
                <a:solidFill>
                  <a:schemeClr val="dk1"/>
                </a:solidFill>
                <a:latin typeface="Questrial"/>
                <a:ea typeface="Questrial"/>
                <a:cs typeface="Questrial"/>
                <a:sym typeface="Questrial"/>
              </a:rPr>
              <a:t>Freedom to hold opinions and express them orally, in writing or by other means of expression shall be guaranteed within the limits of the law.</a:t>
            </a:r>
          </a:p>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68" name="Shape 168"/>
          <p:cNvSpPr txBox="1"/>
          <p:nvPr/>
        </p:nvSpPr>
        <p:spPr>
          <a:xfrm>
            <a:off x="493375" y="5666700"/>
            <a:ext cx="11445900" cy="677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a:p>
            <a:pPr marL="0" marR="0" lvl="0" indent="0" algn="l" rtl="0">
              <a:spcBef>
                <a:spcPts val="0"/>
              </a:spcBef>
              <a:buSzPct val="25000"/>
              <a:buNone/>
            </a:pPr>
            <a:r>
              <a:rPr lang="en-US" sz="2000" i="1">
                <a:solidFill>
                  <a:schemeClr val="dk1"/>
                </a:solidFill>
                <a:latin typeface="Questrial"/>
                <a:ea typeface="Questrial"/>
                <a:cs typeface="Questrial"/>
                <a:sym typeface="Questrial"/>
              </a:rPr>
              <a:t>Do they enjoy the same amount of rights as the U.S. Constitution protects, more, less, or none at all?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gral">
  <a:themeElements>
    <a:clrScheme name="Integral">
      <a:dk1>
        <a:srgbClr val="000000"/>
      </a:dk1>
      <a:lt1>
        <a:srgbClr val="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905</Words>
  <Application>Microsoft Office PowerPoint</Application>
  <PresentationFormat>Custom</PresentationFormat>
  <Paragraphs>104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Noto Sans Symbols</vt:lpstr>
      <vt:lpstr>Calibri</vt:lpstr>
      <vt:lpstr>Questrial</vt:lpstr>
      <vt:lpstr>Integral</vt:lpstr>
      <vt:lpstr>COMPARING THE UNITED STATES AND  THE UNITED ARAB EMIRATES FOUNDING LEADERS AND DOCUMENTS</vt:lpstr>
      <vt:lpstr>OBJECTIVES</vt:lpstr>
      <vt:lpstr>FOUNDING OF THE UNITED STATES </vt:lpstr>
      <vt:lpstr>FOUNDING OF THE UNITED ARAB EMIRATES</vt:lpstr>
      <vt:lpstr>PICTURES FROM MISS BOWMAN’S TRIP, MARCH 2017</vt:lpstr>
      <vt:lpstr>PowerPoint Presentation</vt:lpstr>
      <vt:lpstr>PART II: Students will compare and contrast key provisions in the U.S. Constitution with those in the constitution of the United Arab Emirates </vt:lpstr>
      <vt:lpstr>EXPLAIN: A CONSTITUTION…</vt:lpstr>
      <vt:lpstr>FREEDOM OF SPEECH</vt:lpstr>
      <vt:lpstr>FREEDOM OF PRESS</vt:lpstr>
      <vt:lpstr>FREEDOM OF RELIGION</vt:lpstr>
      <vt:lpstr>EQUALITY UNDER THE LAW</vt:lpstr>
      <vt:lpstr>“WHAT HAVE THEY GOT THAT I (WE) AIN'T GOT?” </vt:lpstr>
      <vt:lpstr>ADDITIONAL READING</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THE UNITED STATES AND  THE UNITED ARAB EMIRATES FOUNDING LEADERS AND DOCUMENTS</dc:title>
  <dc:creator>Amy Miller</dc:creator>
  <cp:lastModifiedBy>amiller</cp:lastModifiedBy>
  <cp:revision>1</cp:revision>
  <dcterms:modified xsi:type="dcterms:W3CDTF">2017-06-12T15:54:00Z</dcterms:modified>
</cp:coreProperties>
</file>