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Source Sans Pro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swald" panose="020B0604020202020204" charset="0"/>
      <p:regular r:id="rId35"/>
      <p:bold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208F8B9-75C6-4C32-850A-5F8C87242CAE}">
  <a:tblStyle styleId="{F208F8B9-75C6-4C32-850A-5F8C87242CAE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1937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Shape 4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Shape 5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Shape 5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Shape 5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4" name="Shape 34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5" name="Shape 35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8" name="Shape 38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39" name="Shape 3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0" name="Shape 4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" name="Shape 4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2" name="Shape 42"/>
          <p:cNvGrpSpPr/>
          <p:nvPr/>
        </p:nvGrpSpPr>
        <p:grpSpPr>
          <a:xfrm>
            <a:off x="-42837" y="2005087"/>
            <a:ext cx="9229575" cy="642787"/>
            <a:chOff x="-42837" y="4443487"/>
            <a:chExt cx="9229575" cy="642787"/>
          </a:xfrm>
        </p:grpSpPr>
        <p:sp>
          <p:nvSpPr>
            <p:cNvPr id="43" name="Shape 43"/>
            <p:cNvSpPr/>
            <p:nvPr/>
          </p:nvSpPr>
          <p:spPr>
            <a:xfrm>
              <a:off x="1114450" y="49006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-42837" y="46054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1876450" y="48340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638450" y="454826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019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400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3781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4162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6448450" y="47292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6829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591450" y="44434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972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8353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734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129737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8" name="Shape 68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4895700" y="2077631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l graph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0" t="0" r="0" b="0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0" name="Shape 410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0" t="0" r="0" b="0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11" name="Shape 411"/>
          <p:cNvSpPr/>
          <p:nvPr/>
        </p:nvSpPr>
        <p:spPr>
          <a:xfrm rot="8100000">
            <a:off x="1847980" y="44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/>
          <p:nvPr/>
        </p:nvSpPr>
        <p:spPr>
          <a:xfrm rot="8100000">
            <a:off x="6038980" y="72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/>
          <p:nvPr/>
        </p:nvSpPr>
        <p:spPr>
          <a:xfrm rot="8100000">
            <a:off x="7181980" y="76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14" name="Shape 414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15" name="Shape 41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6" name="Shape 41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417" name="Shape 41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418" name="Shape 418"/>
          <p:cNvGrpSpPr/>
          <p:nvPr/>
        </p:nvGrpSpPr>
        <p:grpSpPr>
          <a:xfrm>
            <a:off x="-42837" y="633487"/>
            <a:ext cx="9229575" cy="642787"/>
            <a:chOff x="-42837" y="4443487"/>
            <a:chExt cx="9229575" cy="642787"/>
          </a:xfrm>
        </p:grpSpPr>
        <p:sp>
          <p:nvSpPr>
            <p:cNvPr id="419" name="Shape 419"/>
            <p:cNvSpPr/>
            <p:nvPr/>
          </p:nvSpPr>
          <p:spPr>
            <a:xfrm>
              <a:off x="1114450" y="49006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-42837" y="46054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876450" y="48340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2638450" y="454826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3019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3400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3781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4162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6448450" y="47292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6829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7210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7591450" y="44434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7972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8353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8734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9129737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4" name="Shape 444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6" name="Shape 446"/>
          <p:cNvSpPr/>
          <p:nvPr/>
        </p:nvSpPr>
        <p:spPr>
          <a:xfrm>
            <a:off x="4895700" y="706031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/>
          <p:nvPr/>
        </p:nvSpPr>
        <p:spPr>
          <a:xfrm rot="8100000">
            <a:off x="8699949" y="51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ctrTitle"/>
          </p:nvPr>
        </p:nvSpPr>
        <p:spPr>
          <a:xfrm>
            <a:off x="533400" y="1276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subTitle" idx="1"/>
          </p:nvPr>
        </p:nvSpPr>
        <p:spPr>
          <a:xfrm>
            <a:off x="533400" y="2038350"/>
            <a:ext cx="8153400" cy="68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0" t="0" r="0" b="0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75" name="Shape 75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0" t="0" r="0" b="0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76" name="Shape 76"/>
          <p:cNvSpPr/>
          <p:nvPr/>
        </p:nvSpPr>
        <p:spPr>
          <a:xfrm rot="8100000">
            <a:off x="1847980" y="18145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 rot="8100000">
            <a:off x="6038980" y="20984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 rot="8100000">
            <a:off x="7181980" y="21317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9" name="Shape 79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80" name="Shape 8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1" name="Shape 8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82" name="Shape 8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83" name="Shape 83"/>
          <p:cNvGrpSpPr/>
          <p:nvPr/>
        </p:nvGrpSpPr>
        <p:grpSpPr>
          <a:xfrm>
            <a:off x="-42837" y="2005087"/>
            <a:ext cx="9229575" cy="642787"/>
            <a:chOff x="-42837" y="4443487"/>
            <a:chExt cx="9229575" cy="642787"/>
          </a:xfrm>
        </p:grpSpPr>
        <p:sp>
          <p:nvSpPr>
            <p:cNvPr id="84" name="Shape 84"/>
            <p:cNvSpPr/>
            <p:nvPr/>
          </p:nvSpPr>
          <p:spPr>
            <a:xfrm>
              <a:off x="1114450" y="49006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-42837" y="46054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876450" y="48340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2638450" y="454826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3019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3400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3781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162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448450" y="47292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6829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7210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7591450" y="44434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7972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8353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8734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9129737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9" name="Shape 109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4895700" y="2077631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/>
          <p:nvPr/>
        </p:nvSpPr>
        <p:spPr>
          <a:xfrm rot="8100000">
            <a:off x="8699949" y="18907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2309350" y="3031150"/>
            <a:ext cx="52146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2309440" y="4059250"/>
            <a:ext cx="52146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100" cy="819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5" cy="642787"/>
            <a:chOff x="-42837" y="4443487"/>
            <a:chExt cx="9229575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5" cy="642787"/>
            <a:chOff x="-42837" y="4443487"/>
            <a:chExt cx="9229575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900" cy="2665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900" cy="2665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5" cy="642787"/>
            <a:chOff x="-42837" y="4443487"/>
            <a:chExt cx="9229575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700" cy="329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700" cy="329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700" cy="329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5" cy="642787"/>
            <a:chOff x="-42837" y="4443487"/>
            <a:chExt cx="9229575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89" name="Shape 28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90" name="Shape 29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" name="Shape 29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93" name="Shape 29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94" name="Shape 29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95" name="Shape 29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96" name="Shape 29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97" name="Shape 297"/>
          <p:cNvGrpSpPr/>
          <p:nvPr/>
        </p:nvGrpSpPr>
        <p:grpSpPr>
          <a:xfrm>
            <a:off x="-42837" y="4443487"/>
            <a:ext cx="9229575" cy="642787"/>
            <a:chOff x="-42837" y="4443487"/>
            <a:chExt cx="9229575" cy="642787"/>
          </a:xfrm>
        </p:grpSpPr>
        <p:sp>
          <p:nvSpPr>
            <p:cNvPr id="298" name="Shape 298"/>
            <p:cNvSpPr/>
            <p:nvPr/>
          </p:nvSpPr>
          <p:spPr>
            <a:xfrm>
              <a:off x="1114450" y="49006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-42837" y="46054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876450" y="48340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638450" y="454826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3019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3400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3781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4162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6448450" y="47292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6829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7210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7591450" y="44434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7972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8353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8734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9129737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23" name="Shape 323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4895700" y="4516031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457200" y="3852828"/>
            <a:ext cx="8229600" cy="5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Clr>
                <a:srgbClr val="00CEF6"/>
              </a:buClr>
              <a:buSzPct val="100000"/>
              <a:buNone/>
              <a:defRPr sz="1400">
                <a:solidFill>
                  <a:srgbClr val="00CEF6"/>
                </a:solidFill>
              </a:defRPr>
            </a:lvl1pPr>
          </a:lstStyle>
          <a:p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30" name="Shape 33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31" name="Shape 33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2" name="Shape 33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34" name="Shape 33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35" name="Shape 33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36" name="Shape 33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37" name="Shape 33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38" name="Shape 338"/>
          <p:cNvGrpSpPr/>
          <p:nvPr/>
        </p:nvGrpSpPr>
        <p:grpSpPr>
          <a:xfrm>
            <a:off x="-42837" y="4443487"/>
            <a:ext cx="9229575" cy="642787"/>
            <a:chOff x="-42837" y="4443487"/>
            <a:chExt cx="9229575" cy="642787"/>
          </a:xfrm>
        </p:grpSpPr>
        <p:sp>
          <p:nvSpPr>
            <p:cNvPr id="339" name="Shape 339"/>
            <p:cNvSpPr/>
            <p:nvPr/>
          </p:nvSpPr>
          <p:spPr>
            <a:xfrm>
              <a:off x="1114450" y="49006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-42837" y="46054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876450" y="48340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2638450" y="454826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3019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3400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3781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162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6448450" y="47292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6829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7210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7591450" y="44434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7972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8353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8734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9129737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64" name="Shape 36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4895700" y="4516031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5" cy="642787"/>
            <a:chOff x="-42837" y="4443487"/>
            <a:chExt cx="9229575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5LqYXmYMr5roxfu_61xWuWJKGxHxswJteld4rzT6cg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inyurl.com/y8gortp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sc.wvu.edu/pdf/WW/publications/pipline/PL_WI99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HgsL0dpQ-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bVzppWSIFU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ctrTitle"/>
          </p:nvPr>
        </p:nvSpPr>
        <p:spPr>
          <a:xfrm>
            <a:off x="754750" y="3926750"/>
            <a:ext cx="7703400" cy="1216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/>
              <a:t>Carolyn Reitz       </a:t>
            </a:r>
            <a:r>
              <a:rPr lang="en" sz="3600"/>
              <a:t>UAE-Desalination</a:t>
            </a:r>
          </a:p>
          <a:p>
            <a:pPr lvl="0">
              <a:spcBef>
                <a:spcPts val="0"/>
              </a:spcBef>
              <a:buNone/>
            </a:pPr>
            <a:r>
              <a:rPr lang="en" sz="3000" u="sng">
                <a:solidFill>
                  <a:schemeClr val="hlink"/>
                </a:solidFill>
                <a:hlinkClick r:id="rId3"/>
              </a:rPr>
              <a:t>Intro Activity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 b="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https://tinyurl.com/y8gortpu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solidFill>
                  <a:srgbClr val="28324A"/>
                </a:solidFill>
                <a:highlight>
                  <a:srgbClr val="AFF000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y 8 g o r t p u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endParaRPr sz="2000" b="0">
              <a:solidFill>
                <a:srgbClr val="28324A"/>
              </a:solidFill>
              <a:highlight>
                <a:srgbClr val="AFF0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 algn="l">
              <a:spcBef>
                <a:spcPts val="600"/>
              </a:spcBef>
              <a:buClr>
                <a:schemeClr val="dk1"/>
              </a:buClr>
              <a:buSzPct val="55000"/>
              <a:buFont typeface="Arial"/>
              <a:buNone/>
            </a:pPr>
            <a:endParaRPr sz="2000" b="0">
              <a:solidFill>
                <a:srgbClr val="28324A"/>
              </a:solidFill>
              <a:highlight>
                <a:srgbClr val="AFF000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0"/>
              </a:spcBef>
              <a:buNone/>
            </a:pPr>
            <a:endParaRPr sz="5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title"/>
          </p:nvPr>
        </p:nvSpPr>
        <p:spPr>
          <a:xfrm>
            <a:off x="311700" y="729925"/>
            <a:ext cx="8520600" cy="780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Treated Wastewater</a:t>
            </a:r>
          </a:p>
        </p:txBody>
      </p:sp>
      <p:sp>
        <p:nvSpPr>
          <p:cNvPr id="510" name="Shape 510"/>
          <p:cNvSpPr txBox="1">
            <a:spLocks noGrp="1"/>
          </p:cNvSpPr>
          <p:nvPr>
            <p:ph type="body" idx="1"/>
          </p:nvPr>
        </p:nvSpPr>
        <p:spPr>
          <a:xfrm>
            <a:off x="311700" y="1765425"/>
            <a:ext cx="8520600" cy="303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"/>
              <a:t>Recycled sewage water: water flushed down toilets or drains enters the sewage treatment plant and is processed to remove contaminants and disease causing microbes.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"/>
              <a:t>When treated wastewater is used for irrigation, it saves potable water for other purposes.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Irrigation with Wastewater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Clr>
                <a:srgbClr val="000000"/>
              </a:buClr>
              <a:buSzPct val="550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title"/>
          </p:nvPr>
        </p:nvSpPr>
        <p:spPr>
          <a:xfrm>
            <a:off x="311700" y="475300"/>
            <a:ext cx="8520600" cy="950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Water Utilization in the UAE  </a:t>
            </a:r>
          </a:p>
        </p:txBody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311700" y="1782400"/>
            <a:ext cx="8520600" cy="303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aphicFrame>
        <p:nvGraphicFramePr>
          <p:cNvPr id="517" name="Shape 517"/>
          <p:cNvGraphicFramePr/>
          <p:nvPr/>
        </p:nvGraphicFramePr>
        <p:xfrm>
          <a:off x="890875" y="1426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{F208F8B9-75C6-4C32-850A-5F8C87242CAE}</a:tableStyleId>
              </a:tblPr>
              <a:tblGrid>
                <a:gridCol w="1710825"/>
                <a:gridCol w="1710825"/>
                <a:gridCol w="1710825"/>
                <a:gridCol w="1710825"/>
              </a:tblGrid>
              <a:tr h="847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Consumer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Desalinated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Groundwater 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Treated Wastewater</a:t>
                      </a:r>
                    </a:p>
                  </a:txBody>
                  <a:tcPr marL="63500" marR="63500" marT="63500" marB="63500" anchor="ctr"/>
                </a:tc>
              </a:tr>
              <a:tr h="680750">
                <a:tc>
                  <a:txBody>
                    <a:bodyPr/>
                    <a:lstStyle/>
                    <a:p>
                      <a:pPr marL="342900" lvl="0" indent="-190500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Agriculture 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190500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190500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83%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190500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17%</a:t>
                      </a:r>
                    </a:p>
                  </a:txBody>
                  <a:tcPr marL="63500" marR="63500" marT="63500" marB="63500"/>
                </a:tc>
              </a:tr>
              <a:tr h="680750">
                <a:tc>
                  <a:txBody>
                    <a:bodyPr/>
                    <a:lstStyle/>
                    <a:p>
                      <a:pPr marL="342900" lvl="0" indent="-190500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Municipalities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52400" lvl="0" indent="0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70%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190500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15%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15%</a:t>
                      </a:r>
                    </a:p>
                  </a:txBody>
                  <a:tcPr marL="63500" marR="63500" marT="63500" marB="63500"/>
                </a:tc>
              </a:tr>
              <a:tr h="680750">
                <a:tc>
                  <a:txBody>
                    <a:bodyPr/>
                    <a:lstStyle/>
                    <a:p>
                      <a:pPr marL="342900" lvl="0" indent="-190500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 b="1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Industry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152400" lvl="0" indent="0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342900" lvl="0" indent="-190500" rtl="0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2%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320850" y="494850"/>
            <a:ext cx="8601600" cy="57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Geography of Arabian Gulf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0" y="989700"/>
            <a:ext cx="9101400" cy="32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known as the Persian Gulf    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Depth ranges from 114 ft to 500 ft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 water from Tigris and Euphrates Rivers reduced by dams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25% more saline than other saltwater bodies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xfrm>
            <a:off x="311700" y="695975"/>
            <a:ext cx="8520600" cy="101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Drinking Water - UAE</a:t>
            </a:r>
          </a:p>
        </p:txBody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998700" y="1714475"/>
            <a:ext cx="7146600" cy="167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100%  Desalinated Water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DESALINATION</a:t>
            </a:r>
          </a:p>
        </p:txBody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560175" y="1527775"/>
            <a:ext cx="8080200" cy="283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process that removes salt from ocean water to make it potable.  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prohibitively expense, for most countries, because of the amount of energy it uses.</a:t>
            </a:r>
          </a:p>
          <a:p>
            <a:pPr lvl="0">
              <a:spcBef>
                <a:spcPts val="0"/>
              </a:spcBef>
              <a:buNone/>
            </a:pP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xfrm>
            <a:off x="543200" y="118825"/>
            <a:ext cx="8216100" cy="1137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 Methods of Desalination</a:t>
            </a:r>
          </a:p>
        </p:txBody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311700" y="1527775"/>
            <a:ext cx="8520600" cy="304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Thermal- Boil saltwater using fossil fuels 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 method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Cost prohibitive, unless you have oil                                       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type="title"/>
          </p:nvPr>
        </p:nvSpPr>
        <p:spPr>
          <a:xfrm>
            <a:off x="311700" y="434875"/>
            <a:ext cx="8520600" cy="116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Methods of Desalination </a:t>
            </a:r>
          </a:p>
        </p:txBody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311700" y="1230575"/>
            <a:ext cx="8520600" cy="341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Reverse osmosis-- salt water is forced through a membrane which removes the salt  </a:t>
            </a:r>
          </a:p>
          <a:p>
            <a:pPr marL="457200" lvl="0" indent="-4191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83333"/>
              <a:buFont typeface="Calibri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less energy, and is kinder to the environment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>
            <a:spLocks noGrp="1"/>
          </p:cNvSpPr>
          <p:nvPr>
            <p:ph type="title"/>
          </p:nvPr>
        </p:nvSpPr>
        <p:spPr>
          <a:xfrm>
            <a:off x="221550" y="-424375"/>
            <a:ext cx="8520600" cy="177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   Problems with Desalination</a:t>
            </a: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311700" y="1171300"/>
            <a:ext cx="8520600" cy="383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liters of saltwater = 1 liter drinking water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Brine produced is 50% more salty  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Hyper-saline brine is creating a ‘desert’ in the Arabian Gulf, killing plant and marine life.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UAE has 70 Desalination plants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UAE produces and uses 14% of Earth’s desalinated water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Peak Salt </a:t>
            </a:r>
          </a:p>
        </p:txBody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311700" y="1103400"/>
            <a:ext cx="8520600" cy="380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more saline water is, the more expensive it becomes to extract the salt.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Peak Salt- the point at which desalination becomes economically unfeasible.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xfrm>
            <a:off x="311700" y="224925"/>
            <a:ext cx="8520600" cy="809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Deep Water Desalination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>
              <a:spcBef>
                <a:spcPts val="0"/>
              </a:spcBef>
              <a:buSzPct val="100000"/>
              <a:buFont typeface="Cambria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Used by Japan and Taiwan, water is extracted from 900 feet deep</a:t>
            </a:r>
          </a:p>
          <a:p>
            <a:pPr marL="457200" lvl="0" indent="-419100">
              <a:spcBef>
                <a:spcPts val="0"/>
              </a:spcBef>
              <a:buSzPct val="100000"/>
              <a:buFont typeface="Cambria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No organic matter, no bacteria, more nutrients</a:t>
            </a:r>
          </a:p>
          <a:p>
            <a:pPr marL="457200" lvl="0" indent="-419100">
              <a:spcBef>
                <a:spcPts val="0"/>
              </a:spcBef>
              <a:buSzPct val="100000"/>
              <a:buFont typeface="Cambria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Brine is distributed over a deeper, larger area</a:t>
            </a:r>
          </a:p>
          <a:p>
            <a:pPr marL="457200" lvl="0" indent="-419100">
              <a:spcBef>
                <a:spcPts val="0"/>
              </a:spcBef>
              <a:buSzPct val="100000"/>
              <a:buFont typeface="Cambria"/>
            </a:pPr>
            <a:r>
              <a:rPr lang="en" sz="3000">
                <a:latin typeface="Cambria"/>
                <a:ea typeface="Cambria"/>
                <a:cs typeface="Cambria"/>
                <a:sym typeface="Cambria"/>
              </a:rPr>
              <a:t>Less impact on marine ecology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311700" y="729925"/>
            <a:ext cx="8520600" cy="696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Water Facts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62025" y="1035500"/>
            <a:ext cx="7706700" cy="3411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 97% saltwater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2% freshwater- locked in polar ice caps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1% freshwater- available   </a:t>
            </a:r>
          </a:p>
          <a:p>
            <a:pPr marL="457200" lvl="0" indent="3873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of fresh water is polluted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476000" y="203700"/>
            <a:ext cx="8193600" cy="920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Deep Water Desalination - UAE    </a:t>
            </a:r>
          </a:p>
        </p:txBody>
      </p:sp>
      <p:sp>
        <p:nvSpPr>
          <p:cNvPr id="571" name="Shape 571"/>
          <p:cNvSpPr txBox="1">
            <a:spLocks noGrp="1"/>
          </p:cNvSpPr>
          <p:nvPr>
            <p:ph type="body" idx="1"/>
          </p:nvPr>
        </p:nvSpPr>
        <p:spPr>
          <a:xfrm>
            <a:off x="152775" y="894700"/>
            <a:ext cx="8470800" cy="424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an option in the Arabian Gulf- depth 450 feet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UAE is exploring Mobile Deep Water Bottling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Platform could be moved into Indian Ocean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Deep Water Desalination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expensive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1047750" y="284925"/>
            <a:ext cx="6996600" cy="644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Farid Benyahia </a:t>
            </a:r>
          </a:p>
        </p:txBody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311700" y="764775"/>
            <a:ext cx="8520600" cy="380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process to eliminate Brine completely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carbon dioxide (created by burning fossil fuels in desalination process) and ammonia to turn brine into baking soda and calcium chloride  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 the byproducts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Baking soda: household products, regulate Ph in wastewater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Calcium Chloride: preservative in canned goods, tanning leather</a:t>
            </a: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WASTEWATER   </a:t>
            </a: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In the UAE</a:t>
            </a:r>
          </a:p>
        </p:txBody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311700" y="1408950"/>
            <a:ext cx="8520600" cy="3159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Sewage Treatment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100%  				Rural 86%                                                                 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60% of that treated wastewater is currently being reused for agricultural irrigation.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1195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 Wastewater Solutions for Drinking Water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Gates Kimmel interview "Poop Water"</a:t>
            </a:r>
          </a:p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Janicki Omniprocessor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1300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   Solutions for the UAE ?</a:t>
            </a:r>
          </a:p>
        </p:txBody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311700" y="1934325"/>
            <a:ext cx="8520600" cy="263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“The  biggest challenge for the UAE is not finding different water sources, but decreasing demand for it.”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Amir Dakkak, </a:t>
            </a:r>
            <a:r>
              <a:rPr lang="en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Ecomena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-2015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*UAE uses 145 gallons of desalinated water per day/per person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311700" y="865750"/>
            <a:ext cx="8520600" cy="696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Types of Water Resources</a:t>
            </a:r>
          </a:p>
          <a:p>
            <a:pPr lvl="0">
              <a:spcBef>
                <a:spcPts val="0"/>
              </a:spcBef>
              <a:buNone/>
            </a:pP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311700" y="1408950"/>
            <a:ext cx="8520600" cy="344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FRESHWATER  Surface water fed by precipitation- rivers/lakes       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 water – renewable aquifers     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Fossil water- non-renewable aquifers.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>
            <a:off x="311700" y="729925"/>
            <a:ext cx="8520600" cy="645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“Water stress”</a:t>
            </a:r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311700" y="1493825"/>
            <a:ext cx="8520600" cy="307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 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Areas where water consumption is more</a:t>
            </a:r>
            <a:r>
              <a:rPr lang="en" sz="3600"/>
              <a:t> 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 10% of the renewable freshwater  resources.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311700" y="611100"/>
            <a:ext cx="8520600" cy="984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GEO- Global Environmental Outlook </a:t>
            </a:r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311700" y="1935175"/>
            <a:ext cx="8520600" cy="263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33% of the world is currently  classified as Moderate to High water stress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311700" y="695975"/>
            <a:ext cx="8520600" cy="71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GEO predicts 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253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of the world will be in </a:t>
            </a:r>
          </a:p>
          <a:p>
            <a:pPr lvl="0" indent="38735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Severe Water Stress 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2030.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UAE is currently in </a:t>
            </a:r>
            <a:r>
              <a:rPr lang="en" sz="3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Water Stress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Groundwater - UAE</a:t>
            </a:r>
          </a:p>
        </p:txBody>
      </p:sp>
      <p:sp>
        <p:nvSpPr>
          <p:cNvPr id="492" name="Shape 492"/>
          <p:cNvSpPr txBox="1">
            <a:spLocks noGrp="1"/>
          </p:cNvSpPr>
          <p:nvPr>
            <p:ph type="body" idx="1"/>
          </p:nvPr>
        </p:nvSpPr>
        <p:spPr>
          <a:xfrm>
            <a:off x="505925" y="1540175"/>
            <a:ext cx="8223600" cy="238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every liter of rainfall, 25 liters are withdrawn from groundwater source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Available groundwater will last 16-36 years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311700" y="712950"/>
            <a:ext cx="8520600" cy="696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Water Needs    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804950" y="1223650"/>
            <a:ext cx="8027400" cy="373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WHO- Minimum to sustain life   </a:t>
            </a:r>
          </a:p>
          <a:p>
            <a:pPr marL="457200" lvl="0" indent="-4572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gallon drinking water  </a:t>
            </a:r>
          </a:p>
          <a:p>
            <a:pPr marL="457200" lvl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100000"/>
              <a:buFont typeface="Calibri"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gallon cooking/food prep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Urban </a:t>
            </a:r>
            <a:r>
              <a:rPr lang="en" sz="3600"/>
              <a:t>use 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26.4 gallons/day/person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541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UAE Water Consumption </a:t>
            </a:r>
          </a:p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504" name="Shape 504"/>
          <p:cNvSpPr txBox="1">
            <a:spLocks noGrp="1"/>
          </p:cNvSpPr>
          <p:nvPr>
            <p:ph type="body" idx="1"/>
          </p:nvPr>
        </p:nvSpPr>
        <p:spPr>
          <a:xfrm>
            <a:off x="1499575" y="1604525"/>
            <a:ext cx="6207300" cy="30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145 gallons per person/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per day!!!!</a:t>
            </a:r>
            <a:r>
              <a:rPr lang="e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664</Words>
  <Application>Microsoft Office PowerPoint</Application>
  <PresentationFormat>On-screen Show (16:9)</PresentationFormat>
  <Paragraphs>126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Source Sans Pro</vt:lpstr>
      <vt:lpstr>Calibri</vt:lpstr>
      <vt:lpstr>Oswald</vt:lpstr>
      <vt:lpstr>Cambria</vt:lpstr>
      <vt:lpstr>Quince template</vt:lpstr>
      <vt:lpstr>Carolyn Reitz       UAE-Desalination Intro Activity https://tinyurl.com/y8gortpu y 8 g o r t p u   </vt:lpstr>
      <vt:lpstr>Water Facts</vt:lpstr>
      <vt:lpstr>Types of Water Resources </vt:lpstr>
      <vt:lpstr>“Water stress”</vt:lpstr>
      <vt:lpstr>GEO- Global Environmental Outlook </vt:lpstr>
      <vt:lpstr>GEO predicts </vt:lpstr>
      <vt:lpstr>Groundwater - UAE</vt:lpstr>
      <vt:lpstr>Water Needs    </vt:lpstr>
      <vt:lpstr>UAE Water Consumption   </vt:lpstr>
      <vt:lpstr>Treated Wastewater</vt:lpstr>
      <vt:lpstr>Water Utilization in the UAE  </vt:lpstr>
      <vt:lpstr>    Geography of Arabian Gulf</vt:lpstr>
      <vt:lpstr>Drinking Water - UAE</vt:lpstr>
      <vt:lpstr>DESALINATION</vt:lpstr>
      <vt:lpstr> Methods of Desalination</vt:lpstr>
      <vt:lpstr>Methods of Desalination </vt:lpstr>
      <vt:lpstr>   Problems with Desalination   </vt:lpstr>
      <vt:lpstr>Peak Salt </vt:lpstr>
      <vt:lpstr>Deep Water Desalination</vt:lpstr>
      <vt:lpstr>Deep Water Desalination - UAE    </vt:lpstr>
      <vt:lpstr>Farid Benyahia </vt:lpstr>
      <vt:lpstr>WASTEWATER   In the UAE</vt:lpstr>
      <vt:lpstr> Wastewater Solutions for Drinking Water</vt:lpstr>
      <vt:lpstr>   Solutions for the UAE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Carolyn Reitz       UAE-Desalination Intro Activity https://tinyurl.com/y8gortpu y 8 g o r t p u   </dc:title>
  <dc:creator>Amy Miller</dc:creator>
  <cp:lastModifiedBy>amiller</cp:lastModifiedBy>
  <cp:revision>1</cp:revision>
  <dcterms:modified xsi:type="dcterms:W3CDTF">2017-06-05T17:23:51Z</dcterms:modified>
</cp:coreProperties>
</file>